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9"/>
  </p:notesMasterIdLst>
  <p:handoutMasterIdLst>
    <p:handoutMasterId r:id="rId3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954838"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19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a:srgbClr val="001132"/>
    <a:srgbClr val="FFFFFF"/>
    <a:srgbClr val="CCFFFF"/>
    <a:srgbClr val="CCFFCC"/>
    <a:srgbClr val="3333FF"/>
    <a:srgbClr val="CCCCFF"/>
    <a:srgbClr val="D5D7FB"/>
    <a:srgbClr val="D9F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8" autoAdjust="0"/>
    <p:restoredTop sz="90995" autoAdjust="0"/>
  </p:normalViewPr>
  <p:slideViewPr>
    <p:cSldViewPr showGuides="1">
      <p:cViewPr varScale="1">
        <p:scale>
          <a:sx n="68" d="100"/>
          <a:sy n="68" d="100"/>
        </p:scale>
        <p:origin x="390" y="60"/>
      </p:cViewPr>
      <p:guideLst>
        <p:guide orient="horz" pos="2160"/>
        <p:guide pos="2880"/>
      </p:guideLst>
    </p:cSldViewPr>
  </p:slideViewPr>
  <p:outlineViewPr>
    <p:cViewPr>
      <p:scale>
        <a:sx n="33" d="100"/>
        <a:sy n="33" d="100"/>
      </p:scale>
      <p:origin x="0" y="17370"/>
    </p:cViewPr>
  </p:outlineViewPr>
  <p:notesTextViewPr>
    <p:cViewPr>
      <p:scale>
        <a:sx n="125" d="100"/>
        <a:sy n="125" d="100"/>
      </p:scale>
      <p:origin x="0" y="0"/>
    </p:cViewPr>
  </p:notesTextViewPr>
  <p:sorterViewPr>
    <p:cViewPr>
      <p:scale>
        <a:sx n="75" d="100"/>
        <a:sy n="75" d="100"/>
      </p:scale>
      <p:origin x="0" y="18576"/>
    </p:cViewPr>
  </p:sorterViewPr>
  <p:notesViewPr>
    <p:cSldViewPr showGuides="1">
      <p:cViewPr>
        <p:scale>
          <a:sx n="80" d="100"/>
          <a:sy n="80" d="100"/>
        </p:scale>
        <p:origin x="2292" y="672"/>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184275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wrap="square" lIns="93878" tIns="46939" rIns="93878" bIns="46939" numCol="1" anchor="t" anchorCtr="0" compatLnSpc="1">
            <a:prstTxWarp prst="textNoShape">
              <a:avLst/>
            </a:prstTxWarp>
          </a:bodyPr>
          <a:lstStyle>
            <a:lvl1pPr eaLnBrk="1" hangingPunct="1">
              <a:defRPr sz="1200">
                <a:latin typeface="Calibri" pitchFamily="34" charset="0"/>
                <a:cs typeface="Arial" charset="0"/>
              </a:defRPr>
            </a:lvl1pPr>
          </a:lstStyle>
          <a:p>
            <a:pPr>
              <a:defRPr/>
            </a:pPr>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3878" tIns="46939" rIns="93878" bIns="46939" rtlCol="0"/>
          <a:lstStyle>
            <a:lvl1pPr algn="r" eaLnBrk="1" fontAlgn="auto" hangingPunct="1">
              <a:spcBef>
                <a:spcPts val="0"/>
              </a:spcBef>
              <a:spcAft>
                <a:spcPts val="0"/>
              </a:spcAft>
              <a:defRPr sz="1200">
                <a:latin typeface="+mn-lt"/>
                <a:ea typeface="+mn-ea"/>
                <a:cs typeface="+mn-cs"/>
              </a:defRPr>
            </a:lvl1pPr>
          </a:lstStyle>
          <a:p>
            <a:pPr>
              <a:defRPr/>
            </a:pPr>
            <a:fld id="{3A90E980-1BC9-4EC9-8F55-28FFCD5E08FF}" type="datetime1">
              <a:rPr lang="en-US" smtClean="0"/>
              <a:t>11/05/2015</a:t>
            </a:fld>
            <a:endParaRPr lang="en-US" dirty="0"/>
          </a:p>
        </p:txBody>
      </p:sp>
      <p:sp>
        <p:nvSpPr>
          <p:cNvPr id="4" name="Slide Image Placeholder 3"/>
          <p:cNvSpPr>
            <a:spLocks noGrp="1" noRot="1" noChangeAspect="1"/>
          </p:cNvSpPr>
          <p:nvPr>
            <p:ph type="sldImg" idx="2"/>
          </p:nvPr>
        </p:nvSpPr>
        <p:spPr>
          <a:xfrm>
            <a:off x="1149350" y="696913"/>
            <a:ext cx="4656138" cy="3492500"/>
          </a:xfrm>
          <a:prstGeom prst="rect">
            <a:avLst/>
          </a:prstGeom>
          <a:noFill/>
          <a:ln w="12700">
            <a:solidFill>
              <a:prstClr val="black"/>
            </a:solidFill>
          </a:ln>
        </p:spPr>
        <p:txBody>
          <a:bodyPr vert="horz" lIns="93878" tIns="46939" rIns="93878" bIns="46939" rtlCol="0" anchor="ctr"/>
          <a:lstStyle/>
          <a:p>
            <a:pPr lvl="0"/>
            <a:endParaRPr lang="en-US" noProof="0" dirty="0" smtClean="0"/>
          </a:p>
        </p:txBody>
      </p:sp>
      <p:sp>
        <p:nvSpPr>
          <p:cNvPr id="5" name="Notes Placeholder 4"/>
          <p:cNvSpPr>
            <a:spLocks noGrp="1"/>
          </p:cNvSpPr>
          <p:nvPr>
            <p:ph type="body" sz="quarter" idx="3"/>
          </p:nvPr>
        </p:nvSpPr>
        <p:spPr>
          <a:xfrm>
            <a:off x="695325" y="4422775"/>
            <a:ext cx="5564188" cy="4187825"/>
          </a:xfrm>
          <a:prstGeom prst="rect">
            <a:avLst/>
          </a:prstGeom>
        </p:spPr>
        <p:txBody>
          <a:bodyPr vert="horz" wrap="square" lIns="93878" tIns="46939" rIns="93878" bIns="46939"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Slide Number Placeholder 5"/>
          <p:cNvSpPr>
            <a:spLocks noGrp="1"/>
          </p:cNvSpPr>
          <p:nvPr>
            <p:ph type="sldNum" sz="quarter" idx="5"/>
          </p:nvPr>
        </p:nvSpPr>
        <p:spPr>
          <a:xfrm>
            <a:off x="3940175" y="8842375"/>
            <a:ext cx="30130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cs typeface="Arial" panose="020B0604020202020204" pitchFamily="34" charset="0"/>
              </a:defRPr>
            </a:lvl1pPr>
          </a:lstStyle>
          <a:p>
            <a:pPr>
              <a:defRPr/>
            </a:pPr>
            <a:fld id="{5D49DC0C-B9C0-4B05-8E4A-9A0BDB5ABDC5}" type="slidenum">
              <a:rPr lang="en-US" altLang="en-US"/>
              <a:pPr>
                <a:defRPr/>
              </a:pPr>
              <a:t>‹#›</a:t>
            </a:fld>
            <a:endParaRPr lang="en-US" altLang="en-US"/>
          </a:p>
        </p:txBody>
      </p:sp>
      <p:sp>
        <p:nvSpPr>
          <p:cNvPr id="7" name="Footer Placeholder 6"/>
          <p:cNvSpPr>
            <a:spLocks noGrp="1"/>
          </p:cNvSpPr>
          <p:nvPr>
            <p:ph type="ftr" sz="quarter" idx="4"/>
          </p:nvPr>
        </p:nvSpPr>
        <p:spPr>
          <a:xfrm>
            <a:off x="0" y="8842375"/>
            <a:ext cx="3013075" cy="465138"/>
          </a:xfrm>
          <a:prstGeom prst="rect">
            <a:avLst/>
          </a:prstGeom>
        </p:spPr>
        <p:txBody>
          <a:bodyPr vert="horz" lIns="91440" tIns="45720" rIns="91440" bIns="45720" rtlCol="0" anchor="b"/>
          <a:lstStyle>
            <a:lvl1pPr algn="l" eaLnBrk="1" hangingPunct="1">
              <a:defRPr sz="1200">
                <a:latin typeface="Arial" charset="0"/>
                <a:cs typeface="+mn-cs"/>
              </a:defRPr>
            </a:lvl1pPr>
          </a:lstStyle>
          <a:p>
            <a:pPr>
              <a:defRPr/>
            </a:pPr>
            <a:endParaRPr lang="en-US"/>
          </a:p>
        </p:txBody>
      </p:sp>
    </p:spTree>
    <p:extLst>
      <p:ext uri="{BB962C8B-B14F-4D97-AF65-F5344CB8AC3E}">
        <p14:creationId xmlns:p14="http://schemas.microsoft.com/office/powerpoint/2010/main" val="123739305"/>
      </p:ext>
    </p:extLst>
  </p:cSld>
  <p:clrMap bg1="lt1" tx1="dk1" bg2="lt2" tx2="dk2" accent1="accent1" accent2="accent2" accent3="accent3" accent4="accent4" accent5="accent5" accent6="accent6" hlink="hlink" folHlink="folHlink"/>
  <p:hf sldNum="0" ftr="0"/>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Arial" pitchFamily="34" charset="0"/>
              <a:buChar char="•"/>
            </a:pPr>
            <a:r>
              <a:rPr lang="en-US" altLang="en-US" dirty="0" smtClean="0"/>
              <a:t> This is the beginning of the journey to prepare an accurate, in-scope tax return</a:t>
            </a:r>
          </a:p>
          <a:p>
            <a:pPr eaLnBrk="1" hangingPunct="1">
              <a:spcBef>
                <a:spcPct val="0"/>
              </a:spcBef>
              <a:buFont typeface="Arial" pitchFamily="34" charset="0"/>
              <a:buNone/>
            </a:pPr>
            <a:endParaRPr lang="en-US" altLang="en-US" dirty="0" smtClean="0"/>
          </a:p>
          <a:p>
            <a:pPr indent="0" eaLnBrk="1" hangingPunct="1">
              <a:spcBef>
                <a:spcPct val="0"/>
              </a:spcBef>
              <a:buFont typeface="Arial" pitchFamily="34" charset="0"/>
              <a:buChar char="•"/>
            </a:pPr>
            <a:r>
              <a:rPr lang="en-US" altLang="en-US" dirty="0" smtClean="0"/>
              <a:t> A short lesson, but very important to set the stage for probably the most important aspect of being an effective Counselor at the tax site</a:t>
            </a:r>
          </a:p>
          <a:p>
            <a:pPr eaLnBrk="1" hangingPunct="1">
              <a:spcBef>
                <a:spcPct val="0"/>
              </a:spcBef>
            </a:pPr>
            <a:endParaRPr lang="en-US" altLang="en-US" dirty="0" smtClean="0"/>
          </a:p>
        </p:txBody>
      </p:sp>
      <p:sp>
        <p:nvSpPr>
          <p:cNvPr id="31748"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buClrTx/>
              <a:buSzTx/>
              <a:buFontTx/>
              <a:buNone/>
            </a:pPr>
            <a:fld id="{9800FD51-DB09-43AD-B912-10B62890C10E}" type="slidenum">
              <a:rPr lang="en-US" altLang="en-US"/>
              <a:pPr eaLnBrk="1" hangingPunct="1">
                <a:spcBef>
                  <a:spcPct val="0"/>
                </a:spcBef>
                <a:buClrTx/>
                <a:buSzTx/>
                <a:buFontTx/>
                <a:buNone/>
              </a:pPr>
              <a:t>1</a:t>
            </a:fld>
            <a:endParaRPr lang="en-US" altLang="en-US"/>
          </a:p>
        </p:txBody>
      </p:sp>
      <p:sp>
        <p:nvSpPr>
          <p:cNvPr id="2" name="Footer Placeholder 1"/>
          <p:cNvSpPr>
            <a:spLocks noGrp="1"/>
          </p:cNvSpPr>
          <p:nvPr>
            <p:ph type="ftr" sz="quarter" idx="4"/>
          </p:nvPr>
        </p:nvSpPr>
        <p:spPr/>
        <p:txBody>
          <a:bodyPr/>
          <a:lstStyle/>
          <a:p>
            <a:pPr>
              <a:defRPr/>
            </a:pPr>
            <a:r>
              <a:rPr lang="en-US" dirty="0"/>
              <a:t>NTTC Training – 2013</a:t>
            </a:r>
          </a:p>
        </p:txBody>
      </p:sp>
    </p:spTree>
    <p:extLst>
      <p:ext uri="{BB962C8B-B14F-4D97-AF65-F5344CB8AC3E}">
        <p14:creationId xmlns:p14="http://schemas.microsoft.com/office/powerpoint/2010/main" val="42607623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DD9BDDA1-D053-48BF-971E-5BBCD5D9C76B}" type="datetime1">
              <a:rPr lang="en-US" smtClean="0"/>
              <a:pPr>
                <a:defRPr/>
              </a:pPr>
              <a:t>11/05/2015</a:t>
            </a:fld>
            <a:endParaRPr lang="en-US" dirty="0"/>
          </a:p>
        </p:txBody>
      </p:sp>
    </p:spTree>
    <p:extLst>
      <p:ext uri="{BB962C8B-B14F-4D97-AF65-F5344CB8AC3E}">
        <p14:creationId xmlns:p14="http://schemas.microsoft.com/office/powerpoint/2010/main" val="18888770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DD9BDDA1-D053-48BF-971E-5BBCD5D9C76B}" type="datetime1">
              <a:rPr lang="en-US" smtClean="0"/>
              <a:pPr>
                <a:defRPr/>
              </a:pPr>
              <a:t>11/05/2015</a:t>
            </a:fld>
            <a:endParaRPr lang="en-US" dirty="0"/>
          </a:p>
        </p:txBody>
      </p:sp>
    </p:spTree>
    <p:extLst>
      <p:ext uri="{BB962C8B-B14F-4D97-AF65-F5344CB8AC3E}">
        <p14:creationId xmlns:p14="http://schemas.microsoft.com/office/powerpoint/2010/main" val="29281851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DD9BDDA1-D053-48BF-971E-5BBCD5D9C76B}" type="datetime1">
              <a:rPr lang="en-US" smtClean="0"/>
              <a:pPr>
                <a:defRPr/>
              </a:pPr>
              <a:t>11/05/2015</a:t>
            </a:fld>
            <a:endParaRPr lang="en-US" dirty="0"/>
          </a:p>
        </p:txBody>
      </p:sp>
    </p:spTree>
    <p:extLst>
      <p:ext uri="{BB962C8B-B14F-4D97-AF65-F5344CB8AC3E}">
        <p14:creationId xmlns:p14="http://schemas.microsoft.com/office/powerpoint/2010/main" val="14296823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DD9BDDA1-D053-48BF-971E-5BBCD5D9C76B}" type="datetime1">
              <a:rPr lang="en-US" smtClean="0"/>
              <a:pPr>
                <a:defRPr/>
              </a:pPr>
              <a:t>11/05/2015</a:t>
            </a:fld>
            <a:endParaRPr lang="en-US" dirty="0"/>
          </a:p>
        </p:txBody>
      </p:sp>
    </p:spTree>
    <p:extLst>
      <p:ext uri="{BB962C8B-B14F-4D97-AF65-F5344CB8AC3E}">
        <p14:creationId xmlns:p14="http://schemas.microsoft.com/office/powerpoint/2010/main" val="17292672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DD9BDDA1-D053-48BF-971E-5BBCD5D9C76B}" type="datetime1">
              <a:rPr lang="en-US" smtClean="0"/>
              <a:pPr>
                <a:defRPr/>
              </a:pPr>
              <a:t>11/05/2015</a:t>
            </a:fld>
            <a:endParaRPr lang="en-US" dirty="0"/>
          </a:p>
        </p:txBody>
      </p:sp>
    </p:spTree>
    <p:extLst>
      <p:ext uri="{BB962C8B-B14F-4D97-AF65-F5344CB8AC3E}">
        <p14:creationId xmlns:p14="http://schemas.microsoft.com/office/powerpoint/2010/main" val="8811552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buClrTx/>
              <a:buSzTx/>
              <a:buFontTx/>
              <a:buNone/>
            </a:pPr>
            <a:fld id="{AB05B5D1-7C30-4F9A-A200-98E64CF4EBFE}" type="slidenum">
              <a:rPr lang="en-US" altLang="en-US"/>
              <a:pPr eaLnBrk="1" hangingPunct="1">
                <a:spcBef>
                  <a:spcPct val="0"/>
                </a:spcBef>
                <a:buClrTx/>
                <a:buSzTx/>
                <a:buFontTx/>
                <a:buNone/>
              </a:pPr>
              <a:t>15</a:t>
            </a:fld>
            <a:endParaRPr lang="en-US" altLang="en-US"/>
          </a:p>
        </p:txBody>
      </p:sp>
      <p:sp>
        <p:nvSpPr>
          <p:cNvPr id="2" name="Footer Placeholder 1"/>
          <p:cNvSpPr>
            <a:spLocks noGrp="1"/>
          </p:cNvSpPr>
          <p:nvPr>
            <p:ph type="ftr" sz="quarter" idx="4"/>
          </p:nvPr>
        </p:nvSpPr>
        <p:spPr/>
        <p:txBody>
          <a:bodyPr/>
          <a:lstStyle/>
          <a:p>
            <a:pPr>
              <a:defRPr/>
            </a:pPr>
            <a:r>
              <a:rPr lang="en-US" dirty="0"/>
              <a:t>NTTC Training – 2013</a:t>
            </a:r>
          </a:p>
        </p:txBody>
      </p:sp>
    </p:spTree>
    <p:extLst>
      <p:ext uri="{BB962C8B-B14F-4D97-AF65-F5344CB8AC3E}">
        <p14:creationId xmlns:p14="http://schemas.microsoft.com/office/powerpoint/2010/main" val="22718926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5"/>
          <p:cNvSpPr txBox="1">
            <a:spLocks noGrp="1"/>
          </p:cNvSpPr>
          <p:nvPr/>
        </p:nvSpPr>
        <p:spPr bwMode="auto">
          <a:xfrm>
            <a:off x="0"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buClrTx/>
              <a:buSzTx/>
              <a:buFontTx/>
              <a:buNone/>
            </a:pPr>
            <a:r>
              <a:rPr lang="en-US" altLang="en-US" sz="1200" dirty="0">
                <a:solidFill>
                  <a:schemeClr val="bg1"/>
                </a:solidFill>
              </a:rPr>
              <a:t>01CourseIntro 2010</a:t>
            </a:r>
          </a:p>
        </p:txBody>
      </p:sp>
      <p:sp>
        <p:nvSpPr>
          <p:cNvPr id="38915"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buClrTx/>
              <a:buSzTx/>
              <a:buFontTx/>
              <a:buNone/>
            </a:pPr>
            <a:fld id="{8769B70F-F6E4-4A01-93A2-100346E2BC0F}" type="slidenum">
              <a:rPr lang="en-US" altLang="en-US" sz="1200">
                <a:solidFill>
                  <a:schemeClr val="bg1"/>
                </a:solidFill>
              </a:rPr>
              <a:pPr algn="r" eaLnBrk="1" hangingPunct="1">
                <a:spcBef>
                  <a:spcPct val="0"/>
                </a:spcBef>
                <a:buClrTx/>
                <a:buSzTx/>
                <a:buFontTx/>
                <a:buNone/>
              </a:pPr>
              <a:t>16</a:t>
            </a:fld>
            <a:endParaRPr lang="en-US" altLang="en-US" sz="1200">
              <a:solidFill>
                <a:schemeClr val="bg1"/>
              </a:solidFill>
            </a:endParaRPr>
          </a:p>
        </p:txBody>
      </p:sp>
      <p:sp>
        <p:nvSpPr>
          <p:cNvPr id="3891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Arial" pitchFamily="34" charset="0"/>
              <a:buChar char="•"/>
            </a:pPr>
            <a:r>
              <a:rPr lang="en-US" altLang="en-US" dirty="0" smtClean="0"/>
              <a:t> Ask questions such as:</a:t>
            </a:r>
          </a:p>
          <a:p>
            <a:pPr lvl="1" eaLnBrk="1" hangingPunct="1">
              <a:spcBef>
                <a:spcPct val="0"/>
              </a:spcBef>
              <a:buFont typeface="Arial" pitchFamily="34" charset="0"/>
              <a:buChar char="•"/>
            </a:pPr>
            <a:r>
              <a:rPr lang="en-US" altLang="en-US" dirty="0" smtClean="0"/>
              <a:t>“Have you had any changes…”</a:t>
            </a:r>
          </a:p>
          <a:p>
            <a:pPr lvl="1" eaLnBrk="1" hangingPunct="1">
              <a:spcBef>
                <a:spcPct val="0"/>
              </a:spcBef>
              <a:buFont typeface="Arial" pitchFamily="34" charset="0"/>
              <a:buChar char="•"/>
            </a:pPr>
            <a:r>
              <a:rPr lang="en-US" altLang="en-US" dirty="0" smtClean="0"/>
              <a:t>“Tell me a little more about that”</a:t>
            </a:r>
          </a:p>
          <a:p>
            <a:pPr eaLnBrk="1" hangingPunct="1">
              <a:spcBef>
                <a:spcPct val="0"/>
              </a:spcBef>
              <a:buFont typeface="Arial" pitchFamily="34" charset="0"/>
              <a:buNone/>
            </a:pPr>
            <a:r>
              <a:rPr lang="en-US" altLang="en-US" dirty="0" smtClean="0"/>
              <a:t>      Rather than just questions with Yes/No answers</a:t>
            </a:r>
          </a:p>
          <a:p>
            <a:pPr eaLnBrk="1" hangingPunct="1">
              <a:spcBef>
                <a:spcPct val="0"/>
              </a:spcBef>
              <a:buFont typeface="Arial" pitchFamily="34" charset="0"/>
              <a:buNone/>
            </a:pPr>
            <a:endParaRPr lang="en-US" altLang="en-US" dirty="0" smtClean="0"/>
          </a:p>
          <a:p>
            <a:pPr>
              <a:buFont typeface="Arial" pitchFamily="34" charset="0"/>
              <a:buChar char="•"/>
            </a:pPr>
            <a:r>
              <a:rPr lang="en-US" altLang="en-US" b="1" dirty="0" smtClean="0"/>
              <a:t> Ask</a:t>
            </a:r>
            <a:r>
              <a:rPr lang="en-US" altLang="en-US" dirty="0" smtClean="0"/>
              <a:t> students how to build rapport. </a:t>
            </a:r>
            <a:r>
              <a:rPr lang="en-US" altLang="en-US" b="1" dirty="0" smtClean="0"/>
              <a:t>Answer</a:t>
            </a:r>
            <a:r>
              <a:rPr lang="en-US" altLang="en-US" dirty="0" smtClean="0"/>
              <a:t>: Reassure, i.e. - “I understand”</a:t>
            </a:r>
          </a:p>
          <a:p>
            <a:pPr>
              <a:buFont typeface="Arial" pitchFamily="34" charset="0"/>
              <a:buNone/>
            </a:pPr>
            <a:endParaRPr lang="en-US" altLang="en-US" b="1" dirty="0" smtClean="0"/>
          </a:p>
          <a:p>
            <a:pPr>
              <a:buFont typeface="Arial" pitchFamily="34" charset="0"/>
              <a:buChar char="•"/>
            </a:pPr>
            <a:r>
              <a:rPr lang="en-US" altLang="en-US" b="1" dirty="0" smtClean="0"/>
              <a:t> Ask</a:t>
            </a:r>
            <a:r>
              <a:rPr lang="en-US" altLang="en-US" dirty="0" smtClean="0"/>
              <a:t> students how to ask effective questions. </a:t>
            </a:r>
            <a:r>
              <a:rPr lang="en-US" altLang="en-US" b="1" dirty="0" smtClean="0"/>
              <a:t>Answer</a:t>
            </a:r>
            <a:r>
              <a:rPr lang="en-US" altLang="en-US" dirty="0" smtClean="0"/>
              <a:t>: Use Form 13614-C, probe, ask open-ended questions</a:t>
            </a:r>
          </a:p>
          <a:p>
            <a:pPr>
              <a:buFont typeface="Arial" pitchFamily="34" charset="0"/>
              <a:buNone/>
            </a:pPr>
            <a:r>
              <a:rPr lang="en-US" altLang="en-US" b="1" dirty="0" smtClean="0"/>
              <a:t> </a:t>
            </a:r>
          </a:p>
          <a:p>
            <a:pPr>
              <a:buFont typeface="Arial" pitchFamily="34" charset="0"/>
              <a:buChar char="•"/>
            </a:pPr>
            <a:r>
              <a:rPr lang="en-US" altLang="en-US" b="1" dirty="0" smtClean="0"/>
              <a:t> Ask</a:t>
            </a:r>
            <a:r>
              <a:rPr lang="en-US" altLang="en-US" dirty="0" smtClean="0"/>
              <a:t> students, What are active listening skills? </a:t>
            </a:r>
            <a:r>
              <a:rPr lang="en-US" altLang="en-US" b="1" dirty="0" smtClean="0"/>
              <a:t>Answer</a:t>
            </a:r>
            <a:r>
              <a:rPr lang="en-US" altLang="en-US" dirty="0" smtClean="0"/>
              <a:t>: Use nonverbal cues, allow time, restate, express empathy</a:t>
            </a:r>
          </a:p>
          <a:p>
            <a:pPr>
              <a:buFont typeface="Arial" pitchFamily="34" charset="0"/>
              <a:buNone/>
            </a:pPr>
            <a:endParaRPr lang="en-US" altLang="en-US" b="1" dirty="0" smtClean="0"/>
          </a:p>
          <a:p>
            <a:pPr>
              <a:buFont typeface="Arial" pitchFamily="34" charset="0"/>
              <a:buChar char="•"/>
            </a:pPr>
            <a:r>
              <a:rPr lang="en-US" altLang="en-US" b="1" dirty="0" smtClean="0"/>
              <a:t> Ask</a:t>
            </a:r>
            <a:r>
              <a:rPr lang="en-US" altLang="en-US" dirty="0" smtClean="0"/>
              <a:t> students how to overcome communication barriers. </a:t>
            </a:r>
            <a:r>
              <a:rPr lang="en-US" altLang="en-US" b="1" dirty="0" smtClean="0"/>
              <a:t>Answer:</a:t>
            </a:r>
            <a:r>
              <a:rPr lang="en-US" altLang="en-US" dirty="0" smtClean="0"/>
              <a:t> Involve taxpayers in the process; explain</a:t>
            </a:r>
          </a:p>
          <a:p>
            <a:pPr eaLnBrk="1" hangingPunct="1">
              <a:spcBef>
                <a:spcPct val="0"/>
              </a:spcBef>
              <a:buFont typeface="Arial" pitchFamily="34" charset="0"/>
              <a:buChar char="•"/>
            </a:pPr>
            <a:endParaRPr lang="en-US" altLang="en-US" dirty="0" smtClean="0"/>
          </a:p>
          <a:p>
            <a:pPr eaLnBrk="1" hangingPunct="1">
              <a:spcBef>
                <a:spcPct val="0"/>
              </a:spcBef>
            </a:pPr>
            <a:endParaRPr lang="en-US" altLang="en-US" dirty="0" smtClean="0"/>
          </a:p>
        </p:txBody>
      </p:sp>
      <p:sp>
        <p:nvSpPr>
          <p:cNvPr id="2" name="Footer Placeholder 1"/>
          <p:cNvSpPr>
            <a:spLocks noGrp="1"/>
          </p:cNvSpPr>
          <p:nvPr>
            <p:ph type="ftr" sz="quarter" idx="4"/>
          </p:nvPr>
        </p:nvSpPr>
        <p:spPr/>
        <p:txBody>
          <a:bodyPr/>
          <a:lstStyle/>
          <a:p>
            <a:pPr>
              <a:defRPr/>
            </a:pPr>
            <a:r>
              <a:rPr lang="en-US" dirty="0"/>
              <a:t>NTTC Training – 2013</a:t>
            </a:r>
          </a:p>
        </p:txBody>
      </p:sp>
    </p:spTree>
    <p:extLst>
      <p:ext uri="{BB962C8B-B14F-4D97-AF65-F5344CB8AC3E}">
        <p14:creationId xmlns:p14="http://schemas.microsoft.com/office/powerpoint/2010/main" val="35147639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10" rIns="91420" bIns="45710" anchor="b"/>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buClrTx/>
              <a:buSzTx/>
              <a:buFontTx/>
              <a:buNone/>
            </a:pPr>
            <a:fld id="{3E04E2C3-A4C2-4F61-9432-0ACEB3EEC83C}" type="slidenum">
              <a:rPr lang="en-US" altLang="en-US" sz="1200"/>
              <a:pPr algn="r" eaLnBrk="1" hangingPunct="1">
                <a:spcBef>
                  <a:spcPct val="0"/>
                </a:spcBef>
                <a:buClrTx/>
                <a:buSzTx/>
                <a:buFontTx/>
                <a:buNone/>
              </a:pPr>
              <a:t>17</a:t>
            </a:fld>
            <a:endParaRPr lang="en-US" altLang="en-US" sz="1200"/>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Arial" pitchFamily="34" charset="0"/>
              <a:buChar char="•"/>
            </a:pPr>
            <a:r>
              <a:rPr lang="en-US" altLang="en-US" dirty="0" smtClean="0"/>
              <a:t> Sometimes it’s not enough just to ask their filing status; taxpayers must be asked appropriate questions so that you are confident the filing status is correct. It may appear you are prying, but these questions are needed to file an accurate return</a:t>
            </a:r>
          </a:p>
          <a:p>
            <a:pPr eaLnBrk="1" hangingPunct="1">
              <a:spcBef>
                <a:spcPct val="0"/>
              </a:spcBef>
              <a:buFont typeface="Arial" pitchFamily="34" charset="0"/>
              <a:buChar char="•"/>
            </a:pPr>
            <a:endParaRPr lang="en-US" altLang="en-US" dirty="0" smtClean="0"/>
          </a:p>
          <a:p>
            <a:pPr eaLnBrk="1" hangingPunct="1">
              <a:spcBef>
                <a:spcPct val="0"/>
              </a:spcBef>
              <a:buFont typeface="Arial" pitchFamily="34" charset="0"/>
              <a:buChar char="•"/>
            </a:pPr>
            <a:r>
              <a:rPr lang="en-US" altLang="en-US" dirty="0" smtClean="0"/>
              <a:t> Refer to sample interviews in Pub 4491, Lesson 2 </a:t>
            </a:r>
          </a:p>
        </p:txBody>
      </p:sp>
      <p:sp>
        <p:nvSpPr>
          <p:cNvPr id="2" name="Footer Placeholder 1"/>
          <p:cNvSpPr>
            <a:spLocks noGrp="1"/>
          </p:cNvSpPr>
          <p:nvPr>
            <p:ph type="ftr" sz="quarter" idx="4"/>
          </p:nvPr>
        </p:nvSpPr>
        <p:spPr/>
        <p:txBody>
          <a:bodyPr/>
          <a:lstStyle/>
          <a:p>
            <a:pPr>
              <a:defRPr/>
            </a:pPr>
            <a:r>
              <a:rPr lang="en-US" dirty="0"/>
              <a:t>NTTC Training – 2013</a:t>
            </a:r>
          </a:p>
        </p:txBody>
      </p:sp>
    </p:spTree>
    <p:extLst>
      <p:ext uri="{BB962C8B-B14F-4D97-AF65-F5344CB8AC3E}">
        <p14:creationId xmlns:p14="http://schemas.microsoft.com/office/powerpoint/2010/main" val="12658889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Arial" pitchFamily="34" charset="0"/>
              <a:buChar char="•"/>
            </a:pPr>
            <a:r>
              <a:rPr lang="en-US" altLang="en-US" dirty="0" smtClean="0"/>
              <a:t> Be cognizant of IDENTITY THEFT!</a:t>
            </a:r>
          </a:p>
          <a:p>
            <a:pPr eaLnBrk="1" hangingPunct="1">
              <a:spcBef>
                <a:spcPct val="0"/>
              </a:spcBef>
              <a:buFont typeface="Arial" pitchFamily="34" charset="0"/>
              <a:buChar char="•"/>
            </a:pPr>
            <a:endParaRPr lang="en-US" altLang="en-US" dirty="0" smtClean="0"/>
          </a:p>
          <a:p>
            <a:pPr eaLnBrk="1" hangingPunct="1">
              <a:spcBef>
                <a:spcPct val="0"/>
              </a:spcBef>
              <a:buFont typeface="Arial" pitchFamily="34" charset="0"/>
              <a:buChar char="•"/>
            </a:pPr>
            <a:r>
              <a:rPr lang="en-US" altLang="en-US" dirty="0" smtClean="0"/>
              <a:t> Screening may be done initially by the client facilitator, but the trained counselor must ALSO complete this step </a:t>
            </a:r>
          </a:p>
          <a:p>
            <a:pPr eaLnBrk="1" hangingPunct="1">
              <a:spcBef>
                <a:spcPct val="0"/>
              </a:spcBef>
              <a:buFont typeface="Arial" pitchFamily="34" charset="0"/>
              <a:buChar char="•"/>
            </a:pPr>
            <a:endParaRPr lang="en-US" altLang="en-US" dirty="0" smtClean="0"/>
          </a:p>
          <a:p>
            <a:pPr eaLnBrk="1" hangingPunct="1">
              <a:spcBef>
                <a:spcPct val="0"/>
              </a:spcBef>
              <a:buFont typeface="Arial" pitchFamily="34" charset="0"/>
              <a:buChar char="•"/>
            </a:pPr>
            <a:r>
              <a:rPr lang="en-US" altLang="en-US" dirty="0" smtClean="0"/>
              <a:t> If taxpayer and spouse are known by counselor and identity can be verified by counselor, that is acceptable</a:t>
            </a:r>
          </a:p>
          <a:p>
            <a:pPr eaLnBrk="1" hangingPunct="1">
              <a:spcBef>
                <a:spcPct val="0"/>
              </a:spcBef>
              <a:buFont typeface="Arial" pitchFamily="34" charset="0"/>
              <a:buChar char="•"/>
            </a:pPr>
            <a:r>
              <a:rPr lang="en-US" altLang="en-US" dirty="0" smtClean="0"/>
              <a:t>Note: Social Security number may</a:t>
            </a:r>
            <a:r>
              <a:rPr lang="en-US" altLang="en-US" baseline="0" dirty="0" smtClean="0"/>
              <a:t> be same number on Medicare card followed by a letter.  However it could also be spouse’s SS# if it is followed by a B.</a:t>
            </a:r>
            <a:endParaRPr lang="en-US" altLang="en-US" dirty="0" smtClean="0"/>
          </a:p>
        </p:txBody>
      </p:sp>
      <p:sp>
        <p:nvSpPr>
          <p:cNvPr id="4301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buClrTx/>
              <a:buSzTx/>
              <a:buFontTx/>
              <a:buNone/>
            </a:pPr>
            <a:fld id="{17B1CC07-CBE8-468D-91C5-47DFE3185449}" type="slidenum">
              <a:rPr lang="en-US" altLang="en-US"/>
              <a:pPr eaLnBrk="1" hangingPunct="1">
                <a:spcBef>
                  <a:spcPct val="0"/>
                </a:spcBef>
                <a:buClrTx/>
                <a:buSzTx/>
                <a:buFontTx/>
                <a:buNone/>
              </a:pPr>
              <a:t>18</a:t>
            </a:fld>
            <a:endParaRPr lang="en-US" altLang="en-US"/>
          </a:p>
        </p:txBody>
      </p:sp>
      <p:sp>
        <p:nvSpPr>
          <p:cNvPr id="2" name="Footer Placeholder 1"/>
          <p:cNvSpPr>
            <a:spLocks noGrp="1"/>
          </p:cNvSpPr>
          <p:nvPr>
            <p:ph type="ftr" sz="quarter" idx="4"/>
          </p:nvPr>
        </p:nvSpPr>
        <p:spPr/>
        <p:txBody>
          <a:bodyPr/>
          <a:lstStyle/>
          <a:p>
            <a:pPr>
              <a:defRPr/>
            </a:pPr>
            <a:r>
              <a:rPr lang="en-US" dirty="0"/>
              <a:t>NTTC Training – 2013</a:t>
            </a:r>
          </a:p>
        </p:txBody>
      </p:sp>
    </p:spTree>
    <p:extLst>
      <p:ext uri="{BB962C8B-B14F-4D97-AF65-F5344CB8AC3E}">
        <p14:creationId xmlns:p14="http://schemas.microsoft.com/office/powerpoint/2010/main" val="34031700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buFont typeface="Arial" pitchFamily="34" charset="0"/>
              <a:buChar char="•"/>
            </a:pPr>
            <a:r>
              <a:rPr lang="en-US" altLang="en-US" dirty="0" smtClean="0"/>
              <a:t> SSA-1099</a:t>
            </a:r>
            <a:r>
              <a:rPr lang="en-US" altLang="en-US" baseline="0" dirty="0" smtClean="0"/>
              <a:t> forms will not have full Social Security #s this year—only last 4 digits.  This will make verification process more difficult, especially for new clients with no carry-forward data</a:t>
            </a:r>
            <a:endParaRPr lang="en-US" altLang="en-US" dirty="0" smtClean="0"/>
          </a:p>
        </p:txBody>
      </p:sp>
      <p:sp>
        <p:nvSpPr>
          <p:cNvPr id="6656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30250" indent="-280988" eaLnBrk="0" hangingPunct="0">
              <a:defRPr>
                <a:solidFill>
                  <a:schemeClr val="tx1"/>
                </a:solidFill>
                <a:latin typeface="Calibri" panose="020F0502020204030204" pitchFamily="34" charset="0"/>
                <a:cs typeface="Arial" panose="020B0604020202020204" pitchFamily="34" charset="0"/>
              </a:defRPr>
            </a:lvl2pPr>
            <a:lvl3pPr marL="1123950" indent="-223838" eaLnBrk="0" hangingPunct="0">
              <a:defRPr>
                <a:solidFill>
                  <a:schemeClr val="tx1"/>
                </a:solidFill>
                <a:latin typeface="Calibri" panose="020F0502020204030204" pitchFamily="34" charset="0"/>
                <a:cs typeface="Arial" panose="020B0604020202020204" pitchFamily="34" charset="0"/>
              </a:defRPr>
            </a:lvl3pPr>
            <a:lvl4pPr marL="1573213" indent="-223838" eaLnBrk="0" hangingPunct="0">
              <a:defRPr>
                <a:solidFill>
                  <a:schemeClr val="tx1"/>
                </a:solidFill>
                <a:latin typeface="Calibri" panose="020F0502020204030204" pitchFamily="34" charset="0"/>
                <a:cs typeface="Arial" panose="020B0604020202020204" pitchFamily="34" charset="0"/>
              </a:defRPr>
            </a:lvl4pPr>
            <a:lvl5pPr marL="2024063" indent="-223838" eaLnBrk="0" hangingPunct="0">
              <a:defRPr>
                <a:solidFill>
                  <a:schemeClr val="tx1"/>
                </a:solidFill>
                <a:latin typeface="Calibri" panose="020F0502020204030204" pitchFamily="34" charset="0"/>
                <a:cs typeface="Arial" panose="020B0604020202020204" pitchFamily="34" charset="0"/>
              </a:defRPr>
            </a:lvl5pPr>
            <a:lvl6pPr marL="2481263" indent="-22383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38463" indent="-22383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395663" indent="-22383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52863" indent="-223838"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434CFDB8-C50E-42B4-AC21-19AE693016F0}" type="slidenum">
              <a:rPr lang="en-US" altLang="en-US"/>
              <a:pPr eaLnBrk="1" hangingPunct="1"/>
              <a:t>19</a:t>
            </a:fld>
            <a:endParaRPr lang="en-US" altLang="en-US"/>
          </a:p>
        </p:txBody>
      </p:sp>
    </p:spTree>
    <p:extLst>
      <p:ext uri="{BB962C8B-B14F-4D97-AF65-F5344CB8AC3E}">
        <p14:creationId xmlns:p14="http://schemas.microsoft.com/office/powerpoint/2010/main" val="221734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Arial" pitchFamily="34" charset="0"/>
              <a:buChar char="•"/>
            </a:pPr>
            <a:r>
              <a:rPr lang="en-US" altLang="en-US" dirty="0" smtClean="0"/>
              <a:t> Advise students what they learn in this lesson will be applied throughout the course 	</a:t>
            </a:r>
          </a:p>
        </p:txBody>
      </p:sp>
      <p:sp>
        <p:nvSpPr>
          <p:cNvPr id="29700" name="Slide Number Placeholder 3"/>
          <p:cNvSpPr>
            <a:spLocks noGrp="1"/>
          </p:cNvSpPr>
          <p:nvPr>
            <p:ph type="sldNum" sz="quarter" idx="5"/>
          </p:nvPr>
        </p:nvSpPr>
        <p:spPr bwMode="auto">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1363" indent="-284163" eaLnBrk="0" hangingPunct="0">
              <a:defRPr>
                <a:solidFill>
                  <a:schemeClr val="tx1"/>
                </a:solidFill>
                <a:latin typeface="Calibri" panose="020F0502020204030204" pitchFamily="34" charset="0"/>
                <a:cs typeface="Arial" panose="020B0604020202020204" pitchFamily="34" charset="0"/>
              </a:defRPr>
            </a:lvl2pPr>
            <a:lvl3pPr marL="1141413" indent="-227013" eaLnBrk="0" hangingPunct="0">
              <a:defRPr>
                <a:solidFill>
                  <a:schemeClr val="tx1"/>
                </a:solidFill>
                <a:latin typeface="Calibri" panose="020F0502020204030204" pitchFamily="34" charset="0"/>
                <a:cs typeface="Arial" panose="020B0604020202020204" pitchFamily="34" charset="0"/>
              </a:defRPr>
            </a:lvl3pPr>
            <a:lvl4pPr marL="1598613" indent="-227013" eaLnBrk="0" hangingPunct="0">
              <a:defRPr>
                <a:solidFill>
                  <a:schemeClr val="tx1"/>
                </a:solidFill>
                <a:latin typeface="Calibri" panose="020F0502020204030204" pitchFamily="34" charset="0"/>
                <a:cs typeface="Arial" panose="020B0604020202020204" pitchFamily="34" charset="0"/>
              </a:defRPr>
            </a:lvl4pPr>
            <a:lvl5pPr marL="2055813" indent="-227013" eaLnBrk="0" hangingPunct="0">
              <a:defRPr>
                <a:solidFill>
                  <a:schemeClr val="tx1"/>
                </a:solidFill>
                <a:latin typeface="Calibri" panose="020F0502020204030204" pitchFamily="34" charset="0"/>
                <a:cs typeface="Arial" panose="020B0604020202020204" pitchFamily="34" charset="0"/>
              </a:defRPr>
            </a:lvl5pPr>
            <a:lvl6pPr marL="2513013" indent="-22701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0213" indent="-22701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7413" indent="-22701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4613" indent="-227013"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63074D22-7F61-412E-9ECA-8196CF59C25B}" type="slidenum">
              <a:rPr lang="en-US" altLang="en-US"/>
              <a:pPr eaLnBrk="1" hangingPunct="1"/>
              <a:t>2</a:t>
            </a:fld>
            <a:endParaRPr lang="en-US" altLang="en-US"/>
          </a:p>
        </p:txBody>
      </p:sp>
      <p:sp>
        <p:nvSpPr>
          <p:cNvPr id="2" name="Footer Placeholder 1"/>
          <p:cNvSpPr>
            <a:spLocks noGrp="1"/>
          </p:cNvSpPr>
          <p:nvPr>
            <p:ph type="ftr" sz="quarter" idx="4"/>
          </p:nvPr>
        </p:nvSpPr>
        <p:spPr/>
        <p:txBody>
          <a:bodyPr/>
          <a:lstStyle/>
          <a:p>
            <a:pPr>
              <a:defRPr/>
            </a:pPr>
            <a:r>
              <a:rPr lang="en-US" dirty="0"/>
              <a:t>NTTC Training – 2013</a:t>
            </a:r>
          </a:p>
        </p:txBody>
      </p:sp>
    </p:spTree>
    <p:extLst>
      <p:ext uri="{BB962C8B-B14F-4D97-AF65-F5344CB8AC3E}">
        <p14:creationId xmlns:p14="http://schemas.microsoft.com/office/powerpoint/2010/main" val="2968603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Arial" pitchFamily="34" charset="0"/>
              <a:buChar char="•"/>
            </a:pPr>
            <a:r>
              <a:rPr lang="en-US" altLang="en-US" dirty="0" smtClean="0"/>
              <a:t> The counselor’s job is not just to input the taxpayer’s documents – it is to ensure they are preparing an accurate and complete tax return for the customer</a:t>
            </a:r>
          </a:p>
          <a:p>
            <a:pPr eaLnBrk="1" hangingPunct="1">
              <a:spcBef>
                <a:spcPct val="0"/>
              </a:spcBef>
              <a:buFont typeface="Arial" pitchFamily="34" charset="0"/>
              <a:buNone/>
            </a:pPr>
            <a:endParaRPr lang="en-US" altLang="en-US" dirty="0" smtClean="0"/>
          </a:p>
          <a:p>
            <a:pPr eaLnBrk="1" hangingPunct="1">
              <a:spcBef>
                <a:spcPct val="0"/>
              </a:spcBef>
              <a:buFont typeface="Arial" pitchFamily="34" charset="0"/>
              <a:buChar char="•"/>
            </a:pPr>
            <a:r>
              <a:rPr lang="en-US" altLang="en-US" dirty="0" smtClean="0"/>
              <a:t> Not uncommon for taxpayers to mix multiple years of documents, so be sure you have this year’s</a:t>
            </a:r>
          </a:p>
          <a:p>
            <a:pPr eaLnBrk="1" hangingPunct="1">
              <a:spcBef>
                <a:spcPct val="0"/>
              </a:spcBef>
              <a:buFont typeface="Arial" pitchFamily="34" charset="0"/>
              <a:buNone/>
            </a:pPr>
            <a:endParaRPr lang="en-US" altLang="en-US" dirty="0" smtClean="0"/>
          </a:p>
          <a:p>
            <a:pPr eaLnBrk="1" hangingPunct="1">
              <a:spcBef>
                <a:spcPct val="0"/>
              </a:spcBef>
              <a:buFont typeface="Arial" pitchFamily="34" charset="0"/>
              <a:buNone/>
            </a:pPr>
            <a:r>
              <a:rPr lang="en-US" altLang="en-US" dirty="0" smtClean="0"/>
              <a:t/>
            </a:r>
            <a:br>
              <a:rPr lang="en-US" altLang="en-US" dirty="0" smtClean="0"/>
            </a:br>
            <a:endParaRPr lang="en-US" altLang="en-US" dirty="0" smtClean="0"/>
          </a:p>
        </p:txBody>
      </p:sp>
      <p:sp>
        <p:nvSpPr>
          <p:cNvPr id="44036"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buClrTx/>
              <a:buSzTx/>
              <a:buFontTx/>
              <a:buNone/>
            </a:pPr>
            <a:fld id="{AB41F378-2694-4A1C-A8C4-99AB9AC936B7}" type="slidenum">
              <a:rPr lang="en-US" altLang="en-US"/>
              <a:pPr eaLnBrk="1" hangingPunct="1">
                <a:spcBef>
                  <a:spcPct val="0"/>
                </a:spcBef>
                <a:buClrTx/>
                <a:buSzTx/>
                <a:buFontTx/>
                <a:buNone/>
              </a:pPr>
              <a:t>20</a:t>
            </a:fld>
            <a:endParaRPr lang="en-US" altLang="en-US"/>
          </a:p>
        </p:txBody>
      </p:sp>
      <p:sp>
        <p:nvSpPr>
          <p:cNvPr id="2" name="Footer Placeholder 1"/>
          <p:cNvSpPr>
            <a:spLocks noGrp="1"/>
          </p:cNvSpPr>
          <p:nvPr>
            <p:ph type="ftr" sz="quarter" idx="4"/>
          </p:nvPr>
        </p:nvSpPr>
        <p:spPr/>
        <p:txBody>
          <a:bodyPr/>
          <a:lstStyle/>
          <a:p>
            <a:pPr>
              <a:defRPr/>
            </a:pPr>
            <a:r>
              <a:rPr lang="en-US" dirty="0"/>
              <a:t>NTTC Training – 2013</a:t>
            </a:r>
          </a:p>
        </p:txBody>
      </p:sp>
    </p:spTree>
    <p:extLst>
      <p:ext uri="{BB962C8B-B14F-4D97-AF65-F5344CB8AC3E}">
        <p14:creationId xmlns:p14="http://schemas.microsoft.com/office/powerpoint/2010/main" val="27864723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a:t>
            </a:r>
            <a:r>
              <a:rPr lang="en-US" altLang="en-US" b="0" dirty="0" smtClean="0"/>
              <a:t>Sort in Form 1040 order and leave in order so that QR person doesn’t have to hunt</a:t>
            </a:r>
            <a:endParaRPr lang="en-US" dirty="0"/>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3A90E980-1BC9-4EC9-8F55-28FFCD5E08FF}" type="datetime1">
              <a:rPr lang="en-US" smtClean="0"/>
              <a:pPr>
                <a:defRPr/>
              </a:pPr>
              <a:t>11/05/2015</a:t>
            </a:fld>
            <a:endParaRPr lang="en-US" dirty="0"/>
          </a:p>
        </p:txBody>
      </p:sp>
    </p:spTree>
    <p:extLst>
      <p:ext uri="{BB962C8B-B14F-4D97-AF65-F5344CB8AC3E}">
        <p14:creationId xmlns:p14="http://schemas.microsoft.com/office/powerpoint/2010/main" val="20399949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3A90E980-1BC9-4EC9-8F55-28FFCD5E08FF}" type="datetime1">
              <a:rPr lang="en-US" smtClean="0"/>
              <a:pPr>
                <a:defRPr/>
              </a:pPr>
              <a:t>11/05/2015</a:t>
            </a:fld>
            <a:endParaRPr lang="en-US" dirty="0"/>
          </a:p>
        </p:txBody>
      </p:sp>
    </p:spTree>
    <p:extLst>
      <p:ext uri="{BB962C8B-B14F-4D97-AF65-F5344CB8AC3E}">
        <p14:creationId xmlns:p14="http://schemas.microsoft.com/office/powerpoint/2010/main" val="10829403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10" rIns="91420" bIns="45710" anchor="b"/>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buClrTx/>
              <a:buSzTx/>
              <a:buFontTx/>
              <a:buNone/>
            </a:pPr>
            <a:fld id="{827EBCD7-04E0-44FC-AEEE-049965E0C162}" type="slidenum">
              <a:rPr lang="en-US" altLang="en-US" sz="1200"/>
              <a:pPr algn="r" eaLnBrk="1" hangingPunct="1">
                <a:spcBef>
                  <a:spcPct val="0"/>
                </a:spcBef>
                <a:buClrTx/>
                <a:buSzTx/>
                <a:buFontTx/>
                <a:buNone/>
              </a:pPr>
              <a:t>23</a:t>
            </a:fld>
            <a:endParaRPr lang="en-US" altLang="en-US" sz="1200"/>
          </a:p>
        </p:txBody>
      </p:sp>
      <p:sp>
        <p:nvSpPr>
          <p:cNvPr id="5325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2" name="Notes Placeholder 7"/>
          <p:cNvSpPr>
            <a:spLocks noGrp="1"/>
          </p:cNvSpPr>
          <p:nvPr/>
        </p:nvSpPr>
        <p:spPr bwMode="auto">
          <a:xfrm>
            <a:off x="687388" y="4344988"/>
            <a:ext cx="5483225" cy="411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10" rIns="91420" bIns="45710"/>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buClrTx/>
              <a:buSzTx/>
              <a:buFontTx/>
              <a:buNone/>
            </a:pPr>
            <a:endParaRPr lang="en-US" altLang="en-US" sz="1200"/>
          </a:p>
        </p:txBody>
      </p:sp>
      <p:sp>
        <p:nvSpPr>
          <p:cNvPr id="25605" name="Notes Placeholder 1"/>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fontAlgn="auto" hangingPunct="1">
              <a:spcBef>
                <a:spcPts val="0"/>
              </a:spcBef>
              <a:spcAft>
                <a:spcPts val="0"/>
              </a:spcAft>
              <a:buFont typeface="Arial" pitchFamily="34" charset="0"/>
              <a:buChar char="•"/>
              <a:defRPr/>
            </a:pPr>
            <a:r>
              <a:rPr lang="en-US" dirty="0" smtClean="0"/>
              <a:t> Counselors must exercise due diligence in preparation of tax returns</a:t>
            </a:r>
          </a:p>
          <a:p>
            <a:pPr eaLnBrk="1" fontAlgn="auto" hangingPunct="1">
              <a:spcBef>
                <a:spcPts val="0"/>
              </a:spcBef>
              <a:spcAft>
                <a:spcPts val="0"/>
              </a:spcAft>
              <a:buFont typeface="Arial" pitchFamily="34" charset="0"/>
              <a:buChar char="•"/>
              <a:defRPr/>
            </a:pPr>
            <a:endParaRPr lang="en-US" dirty="0" smtClean="0"/>
          </a:p>
          <a:p>
            <a:pPr eaLnBrk="1" fontAlgn="auto" hangingPunct="1">
              <a:spcBef>
                <a:spcPts val="0"/>
              </a:spcBef>
              <a:spcAft>
                <a:spcPts val="0"/>
              </a:spcAft>
              <a:buFont typeface="Arial" pitchFamily="34" charset="0"/>
              <a:buChar char="•"/>
              <a:defRPr/>
            </a:pPr>
            <a:r>
              <a:rPr lang="en-US" dirty="0" smtClean="0"/>
              <a:t> IRS defines due diligence as the return preparer ensuring the correctness of oral and written representations made by the taxpayer</a:t>
            </a:r>
            <a:br>
              <a:rPr lang="en-US" dirty="0" smtClean="0"/>
            </a:br>
            <a:endParaRPr lang="en-US" dirty="0" smtClean="0"/>
          </a:p>
          <a:p>
            <a:pPr eaLnBrk="1" fontAlgn="auto" hangingPunct="1">
              <a:spcBef>
                <a:spcPts val="0"/>
              </a:spcBef>
              <a:spcAft>
                <a:spcPts val="0"/>
              </a:spcAft>
              <a:buFont typeface="Arial" pitchFamily="34" charset="0"/>
              <a:buChar char="•"/>
              <a:defRPr/>
            </a:pPr>
            <a:r>
              <a:rPr lang="en-US" dirty="0" smtClean="0"/>
              <a:t> The preparer must make reasonable inquiries if the information furnished appears to be incorrect or incomplete </a:t>
            </a:r>
          </a:p>
          <a:p>
            <a:pPr marL="0" indent="0" eaLnBrk="1" fontAlgn="auto" hangingPunct="1">
              <a:spcBef>
                <a:spcPts val="0"/>
              </a:spcBef>
              <a:spcAft>
                <a:spcPts val="0"/>
              </a:spcAft>
              <a:buFont typeface="Arial" pitchFamily="34" charset="0"/>
              <a:buChar char="•"/>
              <a:defRPr/>
            </a:pPr>
            <a:endParaRPr lang="en-US" dirty="0" smtClean="0"/>
          </a:p>
        </p:txBody>
      </p:sp>
      <p:sp>
        <p:nvSpPr>
          <p:cNvPr id="2" name="Footer Placeholder 1"/>
          <p:cNvSpPr>
            <a:spLocks noGrp="1"/>
          </p:cNvSpPr>
          <p:nvPr>
            <p:ph type="ftr" sz="quarter" idx="4"/>
          </p:nvPr>
        </p:nvSpPr>
        <p:spPr/>
        <p:txBody>
          <a:bodyPr/>
          <a:lstStyle/>
          <a:p>
            <a:pPr>
              <a:defRPr/>
            </a:pPr>
            <a:r>
              <a:rPr lang="en-US" dirty="0"/>
              <a:t>NTTC Training – 2013</a:t>
            </a:r>
          </a:p>
        </p:txBody>
      </p:sp>
    </p:spTree>
    <p:extLst>
      <p:ext uri="{BB962C8B-B14F-4D97-AF65-F5344CB8AC3E}">
        <p14:creationId xmlns:p14="http://schemas.microsoft.com/office/powerpoint/2010/main" val="26442129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10" rIns="91420" bIns="45710" anchor="b"/>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buClrTx/>
              <a:buSzTx/>
              <a:buFontTx/>
              <a:buNone/>
            </a:pPr>
            <a:fld id="{C333EE7D-FCFF-4123-A2E1-5EA413736200}" type="slidenum">
              <a:rPr lang="en-US" altLang="en-US" sz="1200"/>
              <a:pPr algn="r" eaLnBrk="1" hangingPunct="1">
                <a:spcBef>
                  <a:spcPct val="0"/>
                </a:spcBef>
                <a:buClrTx/>
                <a:buSzTx/>
                <a:buFontTx/>
                <a:buNone/>
              </a:pPr>
              <a:t>24</a:t>
            </a:fld>
            <a:endParaRPr lang="en-US" altLang="en-US" sz="1200"/>
          </a:p>
        </p:txBody>
      </p:sp>
      <p:sp>
        <p:nvSpPr>
          <p:cNvPr id="542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6" name="Notes Placeholder 7"/>
          <p:cNvSpPr>
            <a:spLocks noGrp="1"/>
          </p:cNvSpPr>
          <p:nvPr/>
        </p:nvSpPr>
        <p:spPr bwMode="auto">
          <a:xfrm>
            <a:off x="687388" y="4344988"/>
            <a:ext cx="5483225" cy="411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0" tIns="45710" rIns="91420" bIns="45710"/>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buClrTx/>
              <a:buSzTx/>
              <a:buFontTx/>
              <a:buNone/>
            </a:pPr>
            <a:endParaRPr lang="en-US" altLang="en-US" sz="1200"/>
          </a:p>
        </p:txBody>
      </p:sp>
      <p:sp>
        <p:nvSpPr>
          <p:cNvPr id="54277" name="Notes Placeholder 1"/>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Arial" pitchFamily="34" charset="0"/>
              <a:buChar char="•"/>
            </a:pPr>
            <a:r>
              <a:rPr lang="en-US" altLang="en-US" dirty="0" smtClean="0"/>
              <a:t> The bell cannot be </a:t>
            </a:r>
            <a:r>
              <a:rPr lang="en-US" altLang="en-US" dirty="0" err="1" smtClean="0"/>
              <a:t>unrung</a:t>
            </a:r>
            <a:r>
              <a:rPr lang="en-US" altLang="en-US" dirty="0" smtClean="0"/>
              <a:t> </a:t>
            </a:r>
          </a:p>
          <a:p>
            <a:pPr marL="274320" lvl="1" eaLnBrk="1" hangingPunct="1">
              <a:spcBef>
                <a:spcPct val="0"/>
              </a:spcBef>
              <a:buFont typeface="Arial" pitchFamily="34" charset="0"/>
              <a:buChar char="•"/>
            </a:pPr>
            <a:r>
              <a:rPr lang="en-US" altLang="en-US" dirty="0" smtClean="0"/>
              <a:t> If taxpayer tells counselor about income, it must be reported. For example:</a:t>
            </a:r>
          </a:p>
          <a:p>
            <a:pPr marL="548640" lvl="2" eaLnBrk="1" hangingPunct="1">
              <a:spcBef>
                <a:spcPct val="0"/>
              </a:spcBef>
              <a:buFont typeface="Arial" pitchFamily="34" charset="0"/>
              <a:buChar char="•"/>
            </a:pPr>
            <a:r>
              <a:rPr lang="en-US" altLang="en-US" dirty="0" smtClean="0"/>
              <a:t> Cash for self-employment work</a:t>
            </a:r>
          </a:p>
          <a:p>
            <a:pPr marL="548640" lvl="2" eaLnBrk="1" hangingPunct="1">
              <a:spcBef>
                <a:spcPct val="0"/>
              </a:spcBef>
              <a:buFont typeface="Arial" pitchFamily="34" charset="0"/>
              <a:buChar char="•"/>
            </a:pPr>
            <a:r>
              <a:rPr lang="en-US" altLang="en-US" dirty="0" smtClean="0"/>
              <a:t> Interest on checking account not reported on 1099-INT</a:t>
            </a:r>
          </a:p>
          <a:p>
            <a:pPr marL="274320" lvl="1" eaLnBrk="1" hangingPunct="1">
              <a:spcBef>
                <a:spcPct val="0"/>
              </a:spcBef>
              <a:buFont typeface="Arial" pitchFamily="34" charset="0"/>
              <a:buChar char="•"/>
            </a:pPr>
            <a:r>
              <a:rPr lang="en-US" altLang="en-US" dirty="0" smtClean="0"/>
              <a:t> If taxpayers tells counselor they’re married</a:t>
            </a:r>
            <a:r>
              <a:rPr lang="en-US" altLang="en-US" baseline="0" dirty="0" smtClean="0"/>
              <a:t> (even if spouse long gone), then cannot file single</a:t>
            </a:r>
            <a:endParaRPr lang="en-US" altLang="en-US" dirty="0" smtClean="0"/>
          </a:p>
        </p:txBody>
      </p:sp>
      <p:sp>
        <p:nvSpPr>
          <p:cNvPr id="2" name="Footer Placeholder 1"/>
          <p:cNvSpPr>
            <a:spLocks noGrp="1"/>
          </p:cNvSpPr>
          <p:nvPr>
            <p:ph type="ftr" sz="quarter" idx="4"/>
          </p:nvPr>
        </p:nvSpPr>
        <p:spPr/>
        <p:txBody>
          <a:bodyPr/>
          <a:lstStyle/>
          <a:p>
            <a:pPr>
              <a:defRPr/>
            </a:pPr>
            <a:r>
              <a:rPr lang="en-US" dirty="0"/>
              <a:t>NTTC Training – 2013</a:t>
            </a:r>
          </a:p>
        </p:txBody>
      </p:sp>
    </p:spTree>
    <p:extLst>
      <p:ext uri="{BB962C8B-B14F-4D97-AF65-F5344CB8AC3E}">
        <p14:creationId xmlns:p14="http://schemas.microsoft.com/office/powerpoint/2010/main" val="10147795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Arial" pitchFamily="34" charset="0"/>
              <a:buChar char="•"/>
            </a:pPr>
            <a:r>
              <a:rPr lang="en-US" altLang="en-US" dirty="0" smtClean="0"/>
              <a:t> Remind taxpayer (again) that they must be able to provide records if IRS or state asks for them</a:t>
            </a:r>
          </a:p>
        </p:txBody>
      </p:sp>
      <p:sp>
        <p:nvSpPr>
          <p:cNvPr id="5018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buClrTx/>
              <a:buSzTx/>
              <a:buFontTx/>
              <a:buNone/>
            </a:pPr>
            <a:fld id="{45831589-6C99-414B-8E66-9FCE16B3E28D}" type="slidenum">
              <a:rPr lang="en-US" altLang="en-US"/>
              <a:pPr eaLnBrk="1" hangingPunct="1">
                <a:spcBef>
                  <a:spcPct val="0"/>
                </a:spcBef>
                <a:buClrTx/>
                <a:buSzTx/>
                <a:buFontTx/>
                <a:buNone/>
              </a:pPr>
              <a:t>25</a:t>
            </a:fld>
            <a:endParaRPr lang="en-US" altLang="en-US"/>
          </a:p>
        </p:txBody>
      </p:sp>
      <p:sp>
        <p:nvSpPr>
          <p:cNvPr id="2" name="Footer Placeholder 1"/>
          <p:cNvSpPr>
            <a:spLocks noGrp="1"/>
          </p:cNvSpPr>
          <p:nvPr>
            <p:ph type="ftr" sz="quarter" idx="4"/>
          </p:nvPr>
        </p:nvSpPr>
        <p:spPr/>
        <p:txBody>
          <a:bodyPr/>
          <a:lstStyle/>
          <a:p>
            <a:pPr>
              <a:defRPr/>
            </a:pPr>
            <a:r>
              <a:rPr lang="en-US" dirty="0"/>
              <a:t>NTTC Training – 2013</a:t>
            </a:r>
          </a:p>
        </p:txBody>
      </p:sp>
    </p:spTree>
    <p:extLst>
      <p:ext uri="{BB962C8B-B14F-4D97-AF65-F5344CB8AC3E}">
        <p14:creationId xmlns:p14="http://schemas.microsoft.com/office/powerpoint/2010/main" val="60847549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Arial" pitchFamily="34" charset="0"/>
              <a:buChar char="•"/>
            </a:pPr>
            <a:r>
              <a:rPr lang="en-US" altLang="en-US" dirty="0" smtClean="0"/>
              <a:t> Starting point is generally to believe the taxpayer</a:t>
            </a:r>
            <a:br>
              <a:rPr lang="en-US" altLang="en-US" dirty="0" smtClean="0"/>
            </a:br>
            <a:endParaRPr lang="en-US" altLang="en-US" dirty="0" smtClean="0"/>
          </a:p>
          <a:p>
            <a:pPr eaLnBrk="1" hangingPunct="1">
              <a:spcBef>
                <a:spcPct val="0"/>
              </a:spcBef>
              <a:buFont typeface="Arial" pitchFamily="34" charset="0"/>
              <a:buChar char="•"/>
            </a:pPr>
            <a:r>
              <a:rPr lang="en-US" altLang="en-US" dirty="0" smtClean="0"/>
              <a:t> But, taxpayers must understand that it is their return and that we are only helping them prepare and file it </a:t>
            </a:r>
            <a:br>
              <a:rPr lang="en-US" altLang="en-US" dirty="0" smtClean="0"/>
            </a:br>
            <a:endParaRPr lang="en-US" altLang="en-US" dirty="0" smtClean="0"/>
          </a:p>
          <a:p>
            <a:pPr eaLnBrk="1" hangingPunct="1">
              <a:spcBef>
                <a:spcPct val="0"/>
              </a:spcBef>
              <a:buFont typeface="Arial" pitchFamily="34" charset="0"/>
              <a:buChar char="•"/>
            </a:pPr>
            <a:r>
              <a:rPr lang="en-US" altLang="en-US" dirty="0" smtClean="0"/>
              <a:t> They need to be told (sometimes more than once) that we will enter the data that they provide to us, but in the event of an audit, they will need to provide records and other information to substantiate their claims on the return</a:t>
            </a:r>
          </a:p>
          <a:p>
            <a:pPr eaLnBrk="1" hangingPunct="1">
              <a:spcBef>
                <a:spcPct val="0"/>
              </a:spcBef>
              <a:buFont typeface="Arial" pitchFamily="34" charset="0"/>
              <a:buChar char="•"/>
            </a:pPr>
            <a:endParaRPr lang="en-US" altLang="en-US" dirty="0" smtClean="0"/>
          </a:p>
        </p:txBody>
      </p:sp>
      <p:sp>
        <p:nvSpPr>
          <p:cNvPr id="4506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buClrTx/>
              <a:buSzTx/>
              <a:buFontTx/>
              <a:buNone/>
            </a:pPr>
            <a:fld id="{AFB7ABD9-9A4E-4671-9FB8-CFF8D91504B4}" type="slidenum">
              <a:rPr lang="en-US" altLang="en-US"/>
              <a:pPr eaLnBrk="1" hangingPunct="1">
                <a:spcBef>
                  <a:spcPct val="0"/>
                </a:spcBef>
                <a:buClrTx/>
                <a:buSzTx/>
                <a:buFontTx/>
                <a:buNone/>
              </a:pPr>
              <a:t>26</a:t>
            </a:fld>
            <a:endParaRPr lang="en-US" altLang="en-US"/>
          </a:p>
        </p:txBody>
      </p:sp>
      <p:sp>
        <p:nvSpPr>
          <p:cNvPr id="2" name="Footer Placeholder 1"/>
          <p:cNvSpPr>
            <a:spLocks noGrp="1"/>
          </p:cNvSpPr>
          <p:nvPr>
            <p:ph type="ftr" sz="quarter" idx="4"/>
          </p:nvPr>
        </p:nvSpPr>
        <p:spPr/>
        <p:txBody>
          <a:bodyPr/>
          <a:lstStyle/>
          <a:p>
            <a:pPr>
              <a:defRPr/>
            </a:pPr>
            <a:r>
              <a:rPr lang="en-US" dirty="0"/>
              <a:t>NTTC Training – 2013</a:t>
            </a:r>
          </a:p>
        </p:txBody>
      </p:sp>
    </p:spTree>
    <p:extLst>
      <p:ext uri="{BB962C8B-B14F-4D97-AF65-F5344CB8AC3E}">
        <p14:creationId xmlns:p14="http://schemas.microsoft.com/office/powerpoint/2010/main" val="24808206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buClrTx/>
              <a:buSzTx/>
              <a:buFontTx/>
              <a:buNone/>
            </a:pPr>
            <a:fld id="{F99E5FDE-DC8A-49E1-AF97-79DE3440A199}" type="slidenum">
              <a:rPr lang="en-US" altLang="en-US" sz="1200"/>
              <a:pPr eaLnBrk="1" hangingPunct="1">
                <a:spcBef>
                  <a:spcPct val="0"/>
                </a:spcBef>
                <a:buClrTx/>
                <a:buSzTx/>
                <a:buFontTx/>
                <a:buNone/>
              </a:pPr>
              <a:t>27</a:t>
            </a:fld>
            <a:endParaRPr lang="en-US" altLang="en-US" sz="1200"/>
          </a:p>
        </p:txBody>
      </p:sp>
      <p:sp>
        <p:nvSpPr>
          <p:cNvPr id="563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Arial" pitchFamily="34" charset="0"/>
              <a:buChar char="•"/>
            </a:pPr>
            <a:r>
              <a:rPr lang="en-US" altLang="en-US" smtClean="0"/>
              <a:t> If </a:t>
            </a:r>
            <a:r>
              <a:rPr lang="en-US" altLang="en-US" dirty="0" smtClean="0"/>
              <a:t>not comfortable with some in-scope tax situation, hand taxpayer off to more </a:t>
            </a:r>
            <a:r>
              <a:rPr lang="en-US" altLang="en-US" smtClean="0"/>
              <a:t>experienced counselor</a:t>
            </a:r>
            <a:endParaRPr lang="en-US" altLang="en-US" dirty="0" smtClean="0"/>
          </a:p>
        </p:txBody>
      </p:sp>
      <p:sp>
        <p:nvSpPr>
          <p:cNvPr id="2" name="Footer Placeholder 1"/>
          <p:cNvSpPr>
            <a:spLocks noGrp="1"/>
          </p:cNvSpPr>
          <p:nvPr>
            <p:ph type="ftr" sz="quarter" idx="4"/>
          </p:nvPr>
        </p:nvSpPr>
        <p:spPr/>
        <p:txBody>
          <a:bodyPr/>
          <a:lstStyle/>
          <a:p>
            <a:pPr>
              <a:defRPr/>
            </a:pPr>
            <a:r>
              <a:rPr lang="en-US" dirty="0"/>
              <a:t>NTTC Training – 2013</a:t>
            </a:r>
          </a:p>
        </p:txBody>
      </p:sp>
    </p:spTree>
    <p:extLst>
      <p:ext uri="{BB962C8B-B14F-4D97-AF65-F5344CB8AC3E}">
        <p14:creationId xmlns:p14="http://schemas.microsoft.com/office/powerpoint/2010/main" val="88601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Arial" pitchFamily="34" charset="0"/>
              <a:buChar char="•"/>
            </a:pPr>
            <a:r>
              <a:rPr lang="en-US" altLang="en-US" dirty="0" smtClean="0"/>
              <a:t> Remember – for some this will be a difficult, trying experience</a:t>
            </a:r>
          </a:p>
          <a:p>
            <a:pPr marL="274320" lvl="1" eaLnBrk="1" hangingPunct="1">
              <a:spcBef>
                <a:spcPct val="0"/>
              </a:spcBef>
              <a:buFont typeface="Arial" pitchFamily="34" charset="0"/>
              <a:buChar char="•"/>
            </a:pPr>
            <a:r>
              <a:rPr lang="en-US" altLang="en-US" dirty="0" smtClean="0"/>
              <a:t> Giving their personal confidential information to a stranger</a:t>
            </a:r>
          </a:p>
          <a:p>
            <a:pPr marL="274320" lvl="1" eaLnBrk="1" hangingPunct="1">
              <a:spcBef>
                <a:spcPct val="0"/>
              </a:spcBef>
              <a:buFont typeface="Arial" pitchFamily="34" charset="0"/>
              <a:buChar char="•"/>
            </a:pPr>
            <a:r>
              <a:rPr lang="en-US" altLang="en-US" dirty="0" smtClean="0"/>
              <a:t> Will they owe more than they can afford</a:t>
            </a:r>
          </a:p>
          <a:p>
            <a:pPr marL="274320" lvl="1" eaLnBrk="1" hangingPunct="1">
              <a:spcBef>
                <a:spcPct val="0"/>
              </a:spcBef>
              <a:buFont typeface="Arial" pitchFamily="34" charset="0"/>
              <a:buChar char="•"/>
            </a:pPr>
            <a:r>
              <a:rPr lang="en-US" altLang="en-US" dirty="0" smtClean="0"/>
              <a:t> Will they get the refund they hope for</a:t>
            </a:r>
          </a:p>
          <a:p>
            <a:pPr marL="274320" lvl="1" eaLnBrk="1" hangingPunct="1">
              <a:spcBef>
                <a:spcPct val="0"/>
              </a:spcBef>
              <a:buFont typeface="Arial" pitchFamily="34" charset="0"/>
              <a:buChar char="•"/>
            </a:pPr>
            <a:r>
              <a:rPr lang="en-US" altLang="en-US" dirty="0" smtClean="0"/>
              <a:t> May have physical limitations</a:t>
            </a:r>
          </a:p>
        </p:txBody>
      </p:sp>
      <p:sp>
        <p:nvSpPr>
          <p:cNvPr id="35844"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buClrTx/>
              <a:buSzTx/>
              <a:buFontTx/>
              <a:buNone/>
            </a:pPr>
            <a:fld id="{14446281-7F4F-464B-B09D-758C181E672D}" type="slidenum">
              <a:rPr lang="en-US" altLang="en-US"/>
              <a:pPr eaLnBrk="1" hangingPunct="1">
                <a:spcBef>
                  <a:spcPct val="0"/>
                </a:spcBef>
                <a:buClrTx/>
                <a:buSzTx/>
                <a:buFontTx/>
                <a:buNone/>
              </a:pPr>
              <a:t>3</a:t>
            </a:fld>
            <a:endParaRPr lang="en-US" altLang="en-US"/>
          </a:p>
        </p:txBody>
      </p:sp>
      <p:sp>
        <p:nvSpPr>
          <p:cNvPr id="2" name="Footer Placeholder 1"/>
          <p:cNvSpPr>
            <a:spLocks noGrp="1"/>
          </p:cNvSpPr>
          <p:nvPr>
            <p:ph type="ftr" sz="quarter" idx="4"/>
          </p:nvPr>
        </p:nvSpPr>
        <p:spPr/>
        <p:txBody>
          <a:bodyPr/>
          <a:lstStyle/>
          <a:p>
            <a:pPr>
              <a:defRPr/>
            </a:pPr>
            <a:r>
              <a:rPr lang="en-US" dirty="0"/>
              <a:t>NTTC Training – 2013</a:t>
            </a:r>
          </a:p>
        </p:txBody>
      </p:sp>
    </p:spTree>
    <p:extLst>
      <p:ext uri="{BB962C8B-B14F-4D97-AF65-F5344CB8AC3E}">
        <p14:creationId xmlns:p14="http://schemas.microsoft.com/office/powerpoint/2010/main" val="39830603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Arial" pitchFamily="34" charset="0"/>
              <a:buChar char="•"/>
            </a:pPr>
            <a:r>
              <a:rPr lang="en-US" altLang="en-US" dirty="0" smtClean="0"/>
              <a:t> Make sure taxpayer understands the steps you will follow that lead to his/her return being completed</a:t>
            </a:r>
          </a:p>
          <a:p>
            <a:pPr marL="274320" lvl="1" eaLnBrk="1" hangingPunct="1">
              <a:spcBef>
                <a:spcPct val="0"/>
              </a:spcBef>
              <a:buFont typeface="Arial" pitchFamily="34" charset="0"/>
              <a:buChar char="•"/>
            </a:pPr>
            <a:r>
              <a:rPr lang="en-US" altLang="en-US" dirty="0" smtClean="0"/>
              <a:t> Review Intake/Interview sheet and documents and last year’s return to make sure you have everything and return is in scope</a:t>
            </a:r>
          </a:p>
          <a:p>
            <a:pPr marL="274320" lvl="1" eaLnBrk="1" hangingPunct="1">
              <a:spcBef>
                <a:spcPct val="0"/>
              </a:spcBef>
              <a:buFont typeface="Arial" pitchFamily="34" charset="0"/>
              <a:buChar char="•"/>
            </a:pPr>
            <a:r>
              <a:rPr lang="en-US" altLang="en-US" dirty="0" smtClean="0"/>
              <a:t> Data entry in </a:t>
            </a:r>
            <a:r>
              <a:rPr lang="en-US" altLang="en-US" dirty="0" err="1" smtClean="0"/>
              <a:t>TaxWise</a:t>
            </a:r>
            <a:r>
              <a:rPr lang="en-US" altLang="en-US" dirty="0" smtClean="0"/>
              <a:t> – will likely have questions as you go through this</a:t>
            </a:r>
          </a:p>
          <a:p>
            <a:pPr marL="274320" lvl="1" eaLnBrk="1" hangingPunct="1">
              <a:spcBef>
                <a:spcPct val="0"/>
              </a:spcBef>
              <a:buFont typeface="Arial" pitchFamily="34" charset="0"/>
              <a:buChar char="•"/>
            </a:pPr>
            <a:r>
              <a:rPr lang="en-US" altLang="en-US" dirty="0" smtClean="0"/>
              <a:t> Your review of completed return with taxpayer – he/she knows better than anyone if spellings are correct, addresses correct, etc. plus chance to answer any questions</a:t>
            </a:r>
          </a:p>
          <a:p>
            <a:pPr marL="274320" lvl="1" eaLnBrk="1" hangingPunct="1">
              <a:spcBef>
                <a:spcPct val="0"/>
              </a:spcBef>
              <a:buFont typeface="Arial" pitchFamily="34" charset="0"/>
              <a:buChar char="•"/>
            </a:pPr>
            <a:r>
              <a:rPr lang="en-US" altLang="en-US" dirty="0" smtClean="0"/>
              <a:t> QR by a second set of eyes to make sure everything is correct</a:t>
            </a:r>
          </a:p>
          <a:p>
            <a:pPr marL="274320" lvl="1" eaLnBrk="1" hangingPunct="1">
              <a:spcBef>
                <a:spcPct val="0"/>
              </a:spcBef>
              <a:buFont typeface="Arial" pitchFamily="34" charset="0"/>
              <a:buChar char="•"/>
            </a:pPr>
            <a:r>
              <a:rPr lang="en-US" altLang="en-US" dirty="0" smtClean="0"/>
              <a:t> Will give copies of returns to taxpayer for their records</a:t>
            </a:r>
          </a:p>
          <a:p>
            <a:pPr marL="274320" lvl="1" eaLnBrk="1" hangingPunct="1">
              <a:spcBef>
                <a:spcPct val="0"/>
              </a:spcBef>
              <a:buFont typeface="Arial" pitchFamily="34" charset="0"/>
              <a:buChar char="•"/>
            </a:pPr>
            <a:r>
              <a:rPr lang="en-US" altLang="en-US" dirty="0" smtClean="0"/>
              <a:t> Will e-file Federal and state returns (unless there is a tax law related reason not to – we don’t prepare paper returns otherwise)</a:t>
            </a:r>
          </a:p>
          <a:p>
            <a:pPr marL="274320" lvl="1" eaLnBrk="1" hangingPunct="1">
              <a:spcBef>
                <a:spcPct val="0"/>
              </a:spcBef>
              <a:buFont typeface="Arial" pitchFamily="34" charset="0"/>
              <a:buChar char="•"/>
            </a:pPr>
            <a:r>
              <a:rPr lang="en-US" altLang="en-US" dirty="0" smtClean="0"/>
              <a:t> Will give them any paper returns to mail if necessary</a:t>
            </a:r>
          </a:p>
          <a:p>
            <a:pPr marL="274320" eaLnBrk="1" hangingPunct="1">
              <a:spcBef>
                <a:spcPct val="0"/>
              </a:spcBef>
              <a:buFont typeface="Arial" pitchFamily="34" charset="0"/>
              <a:buChar char="•"/>
            </a:pPr>
            <a:endParaRPr lang="en-US" altLang="en-US" dirty="0" smtClean="0"/>
          </a:p>
        </p:txBody>
      </p:sp>
      <p:sp>
        <p:nvSpPr>
          <p:cNvPr id="39940"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buClrTx/>
              <a:buSzTx/>
              <a:buFontTx/>
              <a:buNone/>
            </a:pPr>
            <a:fld id="{D28A5BD2-C9EC-4F16-AEFE-08557C3761CF}" type="slidenum">
              <a:rPr lang="en-US" altLang="en-US"/>
              <a:pPr eaLnBrk="1" hangingPunct="1">
                <a:spcBef>
                  <a:spcPct val="0"/>
                </a:spcBef>
                <a:buClrTx/>
                <a:buSzTx/>
                <a:buFontTx/>
                <a:buNone/>
              </a:pPr>
              <a:t>4</a:t>
            </a:fld>
            <a:endParaRPr lang="en-US" altLang="en-US"/>
          </a:p>
        </p:txBody>
      </p:sp>
      <p:sp>
        <p:nvSpPr>
          <p:cNvPr id="2" name="Footer Placeholder 1"/>
          <p:cNvSpPr>
            <a:spLocks noGrp="1"/>
          </p:cNvSpPr>
          <p:nvPr>
            <p:ph type="ftr" sz="quarter" idx="4"/>
          </p:nvPr>
        </p:nvSpPr>
        <p:spPr/>
        <p:txBody>
          <a:bodyPr/>
          <a:lstStyle/>
          <a:p>
            <a:pPr>
              <a:defRPr/>
            </a:pPr>
            <a:r>
              <a:rPr lang="en-US" dirty="0"/>
              <a:t>NTTC Training – 2013</a:t>
            </a:r>
          </a:p>
        </p:txBody>
      </p:sp>
    </p:spTree>
    <p:extLst>
      <p:ext uri="{BB962C8B-B14F-4D97-AF65-F5344CB8AC3E}">
        <p14:creationId xmlns:p14="http://schemas.microsoft.com/office/powerpoint/2010/main" val="4103000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3A90E980-1BC9-4EC9-8F55-28FFCD5E08FF}" type="datetime1">
              <a:rPr lang="en-US" smtClean="0"/>
              <a:pPr>
                <a:defRPr/>
              </a:pPr>
              <a:t>11/05/2015</a:t>
            </a:fld>
            <a:endParaRPr lang="en-US" dirty="0"/>
          </a:p>
        </p:txBody>
      </p:sp>
    </p:spTree>
    <p:extLst>
      <p:ext uri="{BB962C8B-B14F-4D97-AF65-F5344CB8AC3E}">
        <p14:creationId xmlns:p14="http://schemas.microsoft.com/office/powerpoint/2010/main" val="7694517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 typeface="Arial" pitchFamily="34" charset="0"/>
              <a:buChar char="•"/>
            </a:pPr>
            <a:r>
              <a:rPr lang="en-US" altLang="en-US" dirty="0" smtClean="0"/>
              <a:t> This is not an option – </a:t>
            </a:r>
            <a:r>
              <a:rPr lang="en-US" altLang="en-US" b="1" dirty="0" smtClean="0"/>
              <a:t>REQUIRED</a:t>
            </a:r>
            <a:r>
              <a:rPr lang="en-US" altLang="en-US" dirty="0" smtClean="0"/>
              <a:t> for each taxpayer/couple/family</a:t>
            </a:r>
          </a:p>
          <a:p>
            <a:pPr eaLnBrk="1" hangingPunct="1">
              <a:spcBef>
                <a:spcPct val="0"/>
              </a:spcBef>
              <a:buFont typeface="Arial" pitchFamily="34" charset="0"/>
              <a:buNone/>
            </a:pPr>
            <a:endParaRPr lang="en-US" altLang="en-US" dirty="0" smtClean="0"/>
          </a:p>
          <a:p>
            <a:pPr eaLnBrk="1" hangingPunct="1">
              <a:spcBef>
                <a:spcPct val="0"/>
              </a:spcBef>
              <a:buFont typeface="Arial" pitchFamily="34" charset="0"/>
              <a:buChar char="•"/>
            </a:pPr>
            <a:r>
              <a:rPr lang="en-US" altLang="en-US" dirty="0" smtClean="0"/>
              <a:t> Some taxpayers may have difficulty answering all the questions</a:t>
            </a:r>
          </a:p>
          <a:p>
            <a:pPr marL="274320" lvl="1" eaLnBrk="1" hangingPunct="1">
              <a:spcBef>
                <a:spcPct val="0"/>
              </a:spcBef>
              <a:buFont typeface="Arial" pitchFamily="34" charset="0"/>
              <a:buChar char="•"/>
            </a:pPr>
            <a:r>
              <a:rPr lang="en-US" altLang="en-US" dirty="0" smtClean="0"/>
              <a:t> Client Facilitator (if you have one) can help</a:t>
            </a:r>
          </a:p>
          <a:p>
            <a:pPr marL="274320" lvl="1" eaLnBrk="1" hangingPunct="1">
              <a:spcBef>
                <a:spcPct val="0"/>
              </a:spcBef>
              <a:buFont typeface="Arial" pitchFamily="34" charset="0"/>
              <a:buChar char="•"/>
            </a:pPr>
            <a:r>
              <a:rPr lang="en-US" altLang="en-US" dirty="0" smtClean="0"/>
              <a:t> You will help as you review all questions and entries</a:t>
            </a:r>
          </a:p>
        </p:txBody>
      </p:sp>
      <p:sp>
        <p:nvSpPr>
          <p:cNvPr id="3277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buClr>
                <a:schemeClr val="accent2"/>
              </a:buClr>
              <a:buSzPct val="95000"/>
              <a:buFont typeface="Calibri" panose="020F0502020204030204" pitchFamily="34" charset="0"/>
              <a:buChar char="●"/>
              <a:defRPr sz="1400">
                <a:solidFill>
                  <a:schemeClr val="tx1"/>
                </a:solidFill>
                <a:latin typeface="Calibri" panose="020F0502020204030204" pitchFamily="34" charset="0"/>
              </a:defRPr>
            </a:lvl1pPr>
            <a:lvl2pPr marL="742950" indent="-285750" eaLnBrk="0" hangingPunct="0">
              <a:spcBef>
                <a:spcPct val="30000"/>
              </a:spcBef>
              <a:buClr>
                <a:srgbClr val="009900"/>
              </a:buClr>
              <a:buSzPct val="70000"/>
              <a:buFont typeface="Wingdings" panose="05000000000000000000" pitchFamily="2" charset="2"/>
              <a:buChar char="n"/>
              <a:defRPr sz="1400">
                <a:solidFill>
                  <a:schemeClr val="tx1"/>
                </a:solidFill>
                <a:latin typeface="Calibri" panose="020F0502020204030204" pitchFamily="34" charset="0"/>
              </a:defRPr>
            </a:lvl2pPr>
            <a:lvl3pPr marL="1143000" indent="-228600" eaLnBrk="0" hangingPunct="0">
              <a:spcBef>
                <a:spcPct val="30000"/>
              </a:spcBef>
              <a:buClr>
                <a:srgbClr val="0070C0"/>
              </a:buClr>
              <a:buSzPct val="70000"/>
              <a:buFont typeface="Wingdings" panose="05000000000000000000" pitchFamily="2" charset="2"/>
              <a:buChar char="®"/>
              <a:defRPr sz="14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buClrTx/>
              <a:buSzTx/>
              <a:buFontTx/>
              <a:buNone/>
            </a:pPr>
            <a:fld id="{AB05B5D1-7C30-4F9A-A200-98E64CF4EBFE}" type="slidenum">
              <a:rPr lang="en-US" altLang="en-US"/>
              <a:pPr eaLnBrk="1" hangingPunct="1">
                <a:spcBef>
                  <a:spcPct val="0"/>
                </a:spcBef>
                <a:buClrTx/>
                <a:buSzTx/>
                <a:buFontTx/>
                <a:buNone/>
              </a:pPr>
              <a:t>6</a:t>
            </a:fld>
            <a:endParaRPr lang="en-US" altLang="en-US"/>
          </a:p>
        </p:txBody>
      </p:sp>
      <p:sp>
        <p:nvSpPr>
          <p:cNvPr id="2" name="Footer Placeholder 1"/>
          <p:cNvSpPr>
            <a:spLocks noGrp="1"/>
          </p:cNvSpPr>
          <p:nvPr>
            <p:ph type="ftr" sz="quarter" idx="4"/>
          </p:nvPr>
        </p:nvSpPr>
        <p:spPr/>
        <p:txBody>
          <a:bodyPr/>
          <a:lstStyle/>
          <a:p>
            <a:pPr>
              <a:defRPr/>
            </a:pPr>
            <a:r>
              <a:rPr lang="en-US" dirty="0"/>
              <a:t>NTTC Training – 2013</a:t>
            </a:r>
          </a:p>
        </p:txBody>
      </p:sp>
    </p:spTree>
    <p:extLst>
      <p:ext uri="{BB962C8B-B14F-4D97-AF65-F5344CB8AC3E}">
        <p14:creationId xmlns:p14="http://schemas.microsoft.com/office/powerpoint/2010/main" val="24795530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DD9BDDA1-D053-48BF-971E-5BBCD5D9C76B}" type="datetime1">
              <a:rPr lang="en-US" smtClean="0"/>
              <a:pPr>
                <a:defRPr/>
              </a:pPr>
              <a:t>11/05/2015</a:t>
            </a:fld>
            <a:endParaRPr lang="en-US" dirty="0"/>
          </a:p>
        </p:txBody>
      </p:sp>
    </p:spTree>
    <p:extLst>
      <p:ext uri="{BB962C8B-B14F-4D97-AF65-F5344CB8AC3E}">
        <p14:creationId xmlns:p14="http://schemas.microsoft.com/office/powerpoint/2010/main" val="24074343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DD9BDDA1-D053-48BF-971E-5BBCD5D9C76B}" type="datetime1">
              <a:rPr lang="en-US" smtClean="0"/>
              <a:pPr>
                <a:defRPr/>
              </a:pPr>
              <a:t>11/05/2015</a:t>
            </a:fld>
            <a:endParaRPr lang="en-US" dirty="0"/>
          </a:p>
        </p:txBody>
      </p:sp>
    </p:spTree>
    <p:extLst>
      <p:ext uri="{BB962C8B-B14F-4D97-AF65-F5344CB8AC3E}">
        <p14:creationId xmlns:p14="http://schemas.microsoft.com/office/powerpoint/2010/main" val="33247557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endParaRPr lang="en-US"/>
          </a:p>
        </p:txBody>
      </p:sp>
      <p:sp>
        <p:nvSpPr>
          <p:cNvPr id="5" name="Date Placeholder 4"/>
          <p:cNvSpPr>
            <a:spLocks noGrp="1"/>
          </p:cNvSpPr>
          <p:nvPr>
            <p:ph type="dt" idx="11"/>
          </p:nvPr>
        </p:nvSpPr>
        <p:spPr/>
        <p:txBody>
          <a:bodyPr/>
          <a:lstStyle/>
          <a:p>
            <a:pPr>
              <a:defRPr/>
            </a:pPr>
            <a:fld id="{DD9BDDA1-D053-48BF-971E-5BBCD5D9C76B}" type="datetime1">
              <a:rPr lang="en-US" smtClean="0"/>
              <a:pPr>
                <a:defRPr/>
              </a:pPr>
              <a:t>11/05/2015</a:t>
            </a:fld>
            <a:endParaRPr lang="en-US" dirty="0"/>
          </a:p>
        </p:txBody>
      </p:sp>
    </p:spTree>
    <p:extLst>
      <p:ext uri="{BB962C8B-B14F-4D97-AF65-F5344CB8AC3E}">
        <p14:creationId xmlns:p14="http://schemas.microsoft.com/office/powerpoint/2010/main" val="1633781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6778"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a:noFill/>
              </a:ln>
              <a:extLst/>
            </p:spPr>
            <p:txBody>
              <a:bodyPr wrap="none" anchor="ctr">
                <a:norm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a:noFill/>
              </a:ln>
              <a:extLst/>
            </p:spPr>
            <p:txBody>
              <a:bodyPr wrap="none" anchor="ctr">
                <a:normAutofit fontScale="70000" lnSpcReduction="20000"/>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normAutofit fontScale="25000" lnSpcReduction="20000"/>
              </a:bodyPr>
              <a:lstStyle/>
              <a:p>
                <a:endParaRPr lang="en-US"/>
              </a:p>
            </p:txBody>
          </p:sp>
        </p:grpSp>
      </p:grpSp>
      <p:sp>
        <p:nvSpPr>
          <p:cNvPr id="1122315" name="Rectangle 7"/>
          <p:cNvSpPr>
            <a:spLocks noGrp="1" noChangeArrowheads="1"/>
          </p:cNvSpPr>
          <p:nvPr>
            <p:ph type="ctrTitle"/>
          </p:nvPr>
        </p:nvSpPr>
        <p:spPr>
          <a:xfrm>
            <a:off x="990600" y="2130425"/>
            <a:ext cx="7772400" cy="1470025"/>
          </a:xfrm>
        </p:spPr>
        <p:txBody>
          <a:bodyPr/>
          <a:lstStyle>
            <a:lvl1pPr algn="ctr">
              <a:defRPr/>
            </a:lvl1pPr>
          </a:lstStyle>
          <a:p>
            <a:r>
              <a:rPr lang="en-US" smtClean="0"/>
              <a:t>Click to edit Master title style</a:t>
            </a:r>
            <a:endParaRPr lang="en-US"/>
          </a:p>
        </p:txBody>
      </p:sp>
      <p:sp>
        <p:nvSpPr>
          <p:cNvPr id="1122316" name="Rectangle 8"/>
          <p:cNvSpPr>
            <a:spLocks noGrp="1" noChangeArrowheads="1"/>
          </p:cNvSpPr>
          <p:nvPr>
            <p:ph type="subTitle" idx="1"/>
          </p:nvPr>
        </p:nvSpPr>
        <p:spPr>
          <a:xfrm>
            <a:off x="1143000" y="3810000"/>
            <a:ext cx="7467600" cy="1981200"/>
          </a:xfrm>
        </p:spPr>
        <p:txBody>
          <a:bodyPr/>
          <a:lstStyle>
            <a:lvl1pPr marL="0" indent="0" algn="ctr">
              <a:buFont typeface="Wingdings" pitchFamily="2" charset="2"/>
              <a:buNone/>
              <a:defRPr/>
            </a:lvl1pPr>
          </a:lstStyle>
          <a:p>
            <a:r>
              <a:rPr lang="en-US" smtClean="0"/>
              <a:t>Click to edit Master subtitle style</a:t>
            </a:r>
            <a:endParaRPr lang="en-US" dirty="0"/>
          </a:p>
        </p:txBody>
      </p:sp>
      <p:sp>
        <p:nvSpPr>
          <p:cNvPr id="13" name="Rectangle 9"/>
          <p:cNvSpPr>
            <a:spLocks noGrp="1" noChangeArrowheads="1"/>
          </p:cNvSpPr>
          <p:nvPr>
            <p:ph type="dt" sz="half" idx="10"/>
          </p:nvPr>
        </p:nvSpPr>
        <p:spPr>
          <a:xfrm>
            <a:off x="457200" y="6400800"/>
            <a:ext cx="1984375" cy="301625"/>
          </a:xfrm>
        </p:spPr>
        <p:txBody>
          <a:bodyPr/>
          <a:lstStyle>
            <a:lvl1pPr>
              <a:defRPr/>
            </a:lvl1pPr>
          </a:lstStyle>
          <a:p>
            <a:pPr>
              <a:defRPr/>
            </a:pPr>
            <a:r>
              <a:rPr lang="en-US" smtClean="0"/>
              <a:t>2014-09-17</a:t>
            </a:r>
            <a:endParaRPr lang="en-US"/>
          </a:p>
        </p:txBody>
      </p:sp>
      <p:sp>
        <p:nvSpPr>
          <p:cNvPr id="15" name="Rectangle 11"/>
          <p:cNvSpPr>
            <a:spLocks noGrp="1" noChangeArrowheads="1"/>
          </p:cNvSpPr>
          <p:nvPr>
            <p:ph type="sldNum" sz="quarter" idx="12"/>
          </p:nvPr>
        </p:nvSpPr>
        <p:spPr>
          <a:xfrm>
            <a:off x="6781800" y="6400800"/>
            <a:ext cx="1901825" cy="301625"/>
          </a:xfrm>
        </p:spPr>
        <p:txBody>
          <a:bodyPr/>
          <a:lstStyle>
            <a:lvl1pPr>
              <a:defRPr smtClean="0"/>
            </a:lvl1pPr>
          </a:lstStyle>
          <a:p>
            <a:pPr>
              <a:defRPr/>
            </a:pPr>
            <a:fld id="{0727517F-B0C9-4C90-880D-F755826661DE}" type="slidenum">
              <a:rPr lang="en-US" altLang="en-US"/>
              <a:pPr>
                <a:defRPr/>
              </a:pPr>
              <a:t>‹#›</a:t>
            </a:fld>
            <a:endParaRPr lang="en-US" altLang="en-US"/>
          </a:p>
        </p:txBody>
      </p:sp>
      <p:sp>
        <p:nvSpPr>
          <p:cNvPr id="1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3570349877"/>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5" name="Rectangle 11"/>
          <p:cNvSpPr>
            <a:spLocks noGrp="1" noChangeArrowheads="1"/>
          </p:cNvSpPr>
          <p:nvPr>
            <p:ph type="sldNum" sz="quarter" idx="11"/>
          </p:nvPr>
        </p:nvSpPr>
        <p:spPr>
          <a:ln/>
        </p:spPr>
        <p:txBody>
          <a:bodyPr/>
          <a:lstStyle>
            <a:lvl1pPr>
              <a:defRPr/>
            </a:lvl1pPr>
          </a:lstStyle>
          <a:p>
            <a:pPr>
              <a:defRPr/>
            </a:pPr>
            <a:fld id="{627FCEAF-D0D5-4D38-A667-05E01D81FA01}"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1891269827"/>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5" name="Rectangle 11"/>
          <p:cNvSpPr>
            <a:spLocks noGrp="1" noChangeArrowheads="1"/>
          </p:cNvSpPr>
          <p:nvPr>
            <p:ph type="sldNum" sz="quarter" idx="11"/>
          </p:nvPr>
        </p:nvSpPr>
        <p:spPr>
          <a:ln/>
        </p:spPr>
        <p:txBody>
          <a:bodyPr/>
          <a:lstStyle>
            <a:lvl1pPr>
              <a:defRPr/>
            </a:lvl1pPr>
          </a:lstStyle>
          <a:p>
            <a:pPr>
              <a:defRPr/>
            </a:pPr>
            <a:fld id="{F090375F-B8A6-4F0B-AF0F-67C01E428B6A}" type="slidenum">
              <a:rPr lang="en-US" altLang="en-US"/>
              <a:pPr>
                <a:defRPr/>
              </a:pPr>
              <a:t>‹#›</a:t>
            </a:fld>
            <a:endParaRPr lang="en-US" altLang="en-US"/>
          </a:p>
        </p:txBody>
      </p:sp>
      <p:sp>
        <p:nvSpPr>
          <p:cNvPr id="7"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1206856689"/>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00200"/>
            <a:ext cx="39624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6" name="Rectangle 11"/>
          <p:cNvSpPr>
            <a:spLocks noGrp="1" noChangeArrowheads="1"/>
          </p:cNvSpPr>
          <p:nvPr>
            <p:ph type="sldNum" sz="quarter" idx="11"/>
          </p:nvPr>
        </p:nvSpPr>
        <p:spPr>
          <a:ln/>
        </p:spPr>
        <p:txBody>
          <a:bodyPr/>
          <a:lstStyle>
            <a:lvl1pPr>
              <a:defRPr/>
            </a:lvl1pPr>
          </a:lstStyle>
          <a:p>
            <a:pPr>
              <a:defRPr/>
            </a:pPr>
            <a:fld id="{7956E920-DF7C-4C6D-8A19-8D6C407D84EE}"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2241180908"/>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724400" y="1535113"/>
            <a:ext cx="39624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4400" y="2174875"/>
            <a:ext cx="39624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8" name="Rectangle 11"/>
          <p:cNvSpPr>
            <a:spLocks noGrp="1" noChangeArrowheads="1"/>
          </p:cNvSpPr>
          <p:nvPr>
            <p:ph type="sldNum" sz="quarter" idx="11"/>
          </p:nvPr>
        </p:nvSpPr>
        <p:spPr>
          <a:ln/>
        </p:spPr>
        <p:txBody>
          <a:bodyPr/>
          <a:lstStyle>
            <a:lvl1pPr>
              <a:defRPr/>
            </a:lvl1pPr>
          </a:lstStyle>
          <a:p>
            <a:pPr>
              <a:defRPr/>
            </a:pPr>
            <a:fld id="{A38D6082-F22A-4734-8099-26DC72D35DD8}" type="slidenum">
              <a:rPr lang="en-US" altLang="en-US"/>
              <a:pPr>
                <a:defRPr/>
              </a:pPr>
              <a:t>‹#›</a:t>
            </a:fld>
            <a:endParaRPr lang="en-US" altLang="en-US"/>
          </a:p>
        </p:txBody>
      </p:sp>
      <p:sp>
        <p:nvSpPr>
          <p:cNvPr id="10" name="Footer Placeholder 1"/>
          <p:cNvSpPr>
            <a:spLocks noGrp="1"/>
          </p:cNvSpPr>
          <p:nvPr>
            <p:ph type="ftr" sz="quarter" idx="12"/>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1879231814"/>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4" name="Rectangle 11"/>
          <p:cNvSpPr>
            <a:spLocks noGrp="1" noChangeArrowheads="1"/>
          </p:cNvSpPr>
          <p:nvPr>
            <p:ph type="sldNum" sz="quarter" idx="11"/>
          </p:nvPr>
        </p:nvSpPr>
        <p:spPr>
          <a:ln/>
        </p:spPr>
        <p:txBody>
          <a:bodyPr/>
          <a:lstStyle>
            <a:lvl1pPr>
              <a:defRPr/>
            </a:lvl1pPr>
          </a:lstStyle>
          <a:p>
            <a:pPr>
              <a:defRPr/>
            </a:pPr>
            <a:fld id="{55728B97-D0F9-43B3-BCA0-A49776DBC85D}" type="slidenum">
              <a:rPr lang="en-US" altLang="en-US"/>
              <a:pPr>
                <a:defRPr/>
              </a:pPr>
              <a:t>‹#›</a:t>
            </a:fld>
            <a:endParaRPr lang="en-US" altLang="en-US"/>
          </a:p>
        </p:txBody>
      </p:sp>
      <p:sp>
        <p:nvSpPr>
          <p:cNvPr id="6"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3914779533"/>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3" name="Rectangle 11"/>
          <p:cNvSpPr>
            <a:spLocks noGrp="1" noChangeArrowheads="1"/>
          </p:cNvSpPr>
          <p:nvPr>
            <p:ph type="sldNum" sz="quarter" idx="11"/>
          </p:nvPr>
        </p:nvSpPr>
        <p:spPr>
          <a:ln/>
        </p:spPr>
        <p:txBody>
          <a:bodyPr/>
          <a:lstStyle>
            <a:lvl1pPr>
              <a:defRPr/>
            </a:lvl1pPr>
          </a:lstStyle>
          <a:p>
            <a:pPr>
              <a:defRPr/>
            </a:pPr>
            <a:fld id="{35EE5FE8-0449-4FAB-9024-CDB22BDA78C5}" type="slidenum">
              <a:rPr lang="en-US" altLang="en-US"/>
              <a:pPr>
                <a:defRPr/>
              </a:pPr>
              <a:t>‹#›</a:t>
            </a:fld>
            <a:endParaRPr lang="en-US" altLang="en-US"/>
          </a:p>
        </p:txBody>
      </p:sp>
      <p:sp>
        <p:nvSpPr>
          <p:cNvPr id="5"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3180807507"/>
      </p:ext>
    </p:extLst>
  </p:cSld>
  <p:clrMapOvr>
    <a:masterClrMapping/>
  </p:clrMapOv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6" name="Rectangle 11"/>
          <p:cNvSpPr>
            <a:spLocks noGrp="1" noChangeArrowheads="1"/>
          </p:cNvSpPr>
          <p:nvPr>
            <p:ph type="sldNum" sz="quarter" idx="11"/>
          </p:nvPr>
        </p:nvSpPr>
        <p:spPr>
          <a:ln/>
        </p:spPr>
        <p:txBody>
          <a:bodyPr/>
          <a:lstStyle>
            <a:lvl1pPr>
              <a:defRPr/>
            </a:lvl1pPr>
          </a:lstStyle>
          <a:p>
            <a:pPr>
              <a:defRPr/>
            </a:pPr>
            <a:fld id="{81B633AC-A754-4F92-AB1E-2CFB9C6A74F6}"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1770462054"/>
      </p:ext>
    </p:extLst>
  </p:cSld>
  <p:clrMapOvr>
    <a:masterClrMapping/>
  </p:clrMapOv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r>
              <a:rPr lang="en-US" smtClean="0"/>
              <a:t>2014-09-17</a:t>
            </a:r>
            <a:endParaRPr lang="en-US"/>
          </a:p>
        </p:txBody>
      </p:sp>
      <p:sp>
        <p:nvSpPr>
          <p:cNvPr id="6" name="Rectangle 11"/>
          <p:cNvSpPr>
            <a:spLocks noGrp="1" noChangeArrowheads="1"/>
          </p:cNvSpPr>
          <p:nvPr>
            <p:ph type="sldNum" sz="quarter" idx="11"/>
          </p:nvPr>
        </p:nvSpPr>
        <p:spPr>
          <a:ln/>
        </p:spPr>
        <p:txBody>
          <a:bodyPr/>
          <a:lstStyle>
            <a:lvl1pPr>
              <a:defRPr/>
            </a:lvl1pPr>
          </a:lstStyle>
          <a:p>
            <a:pPr>
              <a:defRPr/>
            </a:pPr>
            <a:fld id="{4B166F7D-5E7B-4F84-9233-B1E5EC7A2025}" type="slidenum">
              <a:rPr lang="en-US" altLang="en-US"/>
              <a:pPr>
                <a:defRPr/>
              </a:pPr>
              <a:t>‹#›</a:t>
            </a:fld>
            <a:endParaRPr lang="en-US" altLang="en-US"/>
          </a:p>
        </p:txBody>
      </p:sp>
      <p:sp>
        <p:nvSpPr>
          <p:cNvPr id="8"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extLst>
      <p:ext uri="{BB962C8B-B14F-4D97-AF65-F5344CB8AC3E}">
        <p14:creationId xmlns:p14="http://schemas.microsoft.com/office/powerpoint/2010/main" val="916924721"/>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032" name="Rectangle 3"/>
            <p:cNvSpPr>
              <a:spLocks noChangeArrowheads="1"/>
            </p:cNvSpPr>
            <p:nvPr/>
          </p:nvSpPr>
          <p:spPr bwMode="auto">
            <a:xfrm>
              <a:off x="0" y="0"/>
              <a:ext cx="384" cy="3072"/>
            </a:xfrm>
            <a:prstGeom prst="rect">
              <a:avLst/>
            </a:prstGeom>
            <a:solidFill>
              <a:schemeClr val="accent1"/>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grpSp>
          <p:nvGrpSpPr>
            <p:cNvPr id="1033" name="Group 4"/>
            <p:cNvGrpSpPr>
              <a:grpSpLocks/>
            </p:cNvGrpSpPr>
            <p:nvPr/>
          </p:nvGrpSpPr>
          <p:grpSpPr bwMode="auto">
            <a:xfrm>
              <a:off x="240" y="893"/>
              <a:ext cx="5232" cy="115"/>
              <a:chOff x="240" y="893"/>
              <a:chExt cx="5232" cy="115"/>
            </a:xfrm>
          </p:grpSpPr>
          <p:sp>
            <p:nvSpPr>
              <p:cNvPr id="1034" name="Rectangle 5"/>
              <p:cNvSpPr>
                <a:spLocks noChangeArrowheads="1"/>
              </p:cNvSpPr>
              <p:nvPr/>
            </p:nvSpPr>
            <p:spPr bwMode="auto">
              <a:xfrm>
                <a:off x="4320" y="893"/>
                <a:ext cx="1152" cy="115"/>
              </a:xfrm>
              <a:prstGeom prst="rect">
                <a:avLst/>
              </a:prstGeom>
              <a:solidFill>
                <a:schemeClr val="folHlink"/>
              </a:solidFill>
              <a:ln>
                <a:noFill/>
              </a:ln>
              <a:extLst/>
            </p:spPr>
            <p:txBody>
              <a:bodyPr wrap="none" anchor="ct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algn="ctr" eaLnBrk="1" hangingPunct="1">
                  <a:defRPr/>
                </a:pPr>
                <a:endParaRPr lang="en-US" altLang="en-US" sz="2400" dirty="0" smtClean="0">
                  <a:latin typeface="Calibri" pitchFamily="34" charset="0"/>
                </a:endParaRPr>
              </a:p>
            </p:txBody>
          </p:sp>
          <p:sp>
            <p:nvSpPr>
              <p:cNvPr id="1035" name="Line 6"/>
              <p:cNvSpPr>
                <a:spLocks noChangeShapeType="1"/>
              </p:cNvSpPr>
              <p:nvPr/>
            </p:nvSpPr>
            <p:spPr bwMode="auto">
              <a:xfrm>
                <a:off x="240" y="941"/>
                <a:ext cx="5232" cy="0"/>
              </a:xfrm>
              <a:prstGeom prst="line">
                <a:avLst/>
              </a:prstGeom>
              <a:noFill/>
              <a:ln w="190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027" name="Rectangle 7"/>
          <p:cNvSpPr>
            <a:spLocks noGrp="1" noChangeArrowheads="1"/>
          </p:cNvSpPr>
          <p:nvPr>
            <p:ph type="title"/>
          </p:nvPr>
        </p:nvSpPr>
        <p:spPr bwMode="auto">
          <a:xfrm>
            <a:off x="609600" y="277813"/>
            <a:ext cx="8077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p>
            <a:pPr lvl="0"/>
            <a:r>
              <a:rPr lang="en-US" altLang="en-US" smtClean="0"/>
              <a:t>Click to edit Master title style</a:t>
            </a:r>
            <a:endParaRPr lang="en-US" altLang="en-US" dirty="0" smtClean="0"/>
          </a:p>
        </p:txBody>
      </p:sp>
      <p:sp>
        <p:nvSpPr>
          <p:cNvPr id="1028" name="Rectangle 8"/>
          <p:cNvSpPr>
            <a:spLocks noGrp="1" noChangeArrowheads="1"/>
          </p:cNvSpPr>
          <p:nvPr>
            <p:ph type="body" idx="1"/>
          </p:nvPr>
        </p:nvSpPr>
        <p:spPr bwMode="auto">
          <a:xfrm>
            <a:off x="609600" y="1600200"/>
            <a:ext cx="8077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58057" name="Rectangle 9"/>
          <p:cNvSpPr>
            <a:spLocks noGrp="1" noChangeArrowheads="1"/>
          </p:cNvSpPr>
          <p:nvPr>
            <p:ph type="dt" sz="half" idx="2"/>
          </p:nvPr>
        </p:nvSpPr>
        <p:spPr bwMode="auto">
          <a:xfrm>
            <a:off x="457200" y="6400800"/>
            <a:ext cx="1981200" cy="3016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1" hangingPunct="1">
              <a:defRPr sz="1000">
                <a:latin typeface="+mn-lt"/>
                <a:cs typeface="Arial" charset="0"/>
              </a:defRPr>
            </a:lvl1pPr>
          </a:lstStyle>
          <a:p>
            <a:pPr>
              <a:defRPr/>
            </a:pPr>
            <a:r>
              <a:rPr lang="en-US" smtClean="0"/>
              <a:t>2014-09-17</a:t>
            </a:r>
            <a:endParaRPr lang="en-US"/>
          </a:p>
        </p:txBody>
      </p:sp>
      <p:sp>
        <p:nvSpPr>
          <p:cNvPr id="258059" name="Rectangle 11"/>
          <p:cNvSpPr>
            <a:spLocks noGrp="1" noChangeArrowheads="1"/>
          </p:cNvSpPr>
          <p:nvPr>
            <p:ph type="sldNum" sz="quarter" idx="4"/>
          </p:nvPr>
        </p:nvSpPr>
        <p:spPr bwMode="auto">
          <a:xfrm>
            <a:off x="6781800" y="6400800"/>
            <a:ext cx="1905000" cy="3048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1" hangingPunct="1">
              <a:defRPr sz="1000" smtClean="0">
                <a:latin typeface="+mn-lt"/>
                <a:cs typeface="Arial" panose="020B0604020202020204" pitchFamily="34" charset="0"/>
              </a:defRPr>
            </a:lvl1pPr>
          </a:lstStyle>
          <a:p>
            <a:pPr>
              <a:defRPr/>
            </a:pPr>
            <a:fld id="{7DBD8DE5-9380-4B70-8F1A-AEF6BC3E3575}" type="slidenum">
              <a:rPr lang="en-US" altLang="en-US" smtClean="0"/>
              <a:pPr>
                <a:defRPr/>
              </a:pPr>
              <a:t>‹#›</a:t>
            </a:fld>
            <a:endParaRPr lang="en-US" altLang="en-US"/>
          </a:p>
        </p:txBody>
      </p:sp>
      <p:sp>
        <p:nvSpPr>
          <p:cNvPr id="1031" name="Line 12"/>
          <p:cNvSpPr>
            <a:spLocks noChangeShapeType="1"/>
          </p:cNvSpPr>
          <p:nvPr/>
        </p:nvSpPr>
        <p:spPr bwMode="auto">
          <a:xfrm>
            <a:off x="0" y="4876800"/>
            <a:ext cx="609600" cy="0"/>
          </a:xfrm>
          <a:prstGeom prst="line">
            <a:avLst/>
          </a:prstGeom>
          <a:noFill/>
          <a:ln w="44450">
            <a:solidFill>
              <a:schemeClr val="bg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Footer Placeholder 1"/>
          <p:cNvSpPr>
            <a:spLocks noGrp="1"/>
          </p:cNvSpPr>
          <p:nvPr>
            <p:ph type="ftr" sz="quarter" idx="3"/>
          </p:nvPr>
        </p:nvSpPr>
        <p:spPr>
          <a:xfrm>
            <a:off x="3028950" y="6400800"/>
            <a:ext cx="3086100" cy="301625"/>
          </a:xfrm>
          <a:prstGeom prst="rect">
            <a:avLst/>
          </a:prstGeom>
        </p:spPr>
        <p:txBody>
          <a:bodyPr vert="horz" lIns="91440" tIns="45720" rIns="91440" bIns="45720" rtlCol="0" anchor="b" anchorCtr="0"/>
          <a:lstStyle>
            <a:lvl1pPr algn="ctr">
              <a:defRPr sz="1000" baseline="0">
                <a:solidFill>
                  <a:schemeClr val="tx1"/>
                </a:solidFill>
                <a:latin typeface="+mn-lt"/>
              </a:defRPr>
            </a:lvl1pPr>
          </a:lstStyle>
          <a:p>
            <a:r>
              <a:rPr lang="en-US" smtClean="0"/>
              <a:t>My Footer</a:t>
            </a:r>
            <a:endParaRPr lang="en-US"/>
          </a:p>
        </p:txBody>
      </p:sp>
    </p:spTree>
  </p:cSld>
  <p:clrMap bg1="lt1" tx1="dk1" bg2="lt2" tx2="dk2" accent1="accent1" accent2="accent2" accent3="accent3" accent4="accent4" accent5="accent5" accent6="accent6" hlink="hlink" folHlink="folHlink"/>
  <p:sldLayoutIdLst>
    <p:sldLayoutId id="2147485995" r:id="rId1"/>
    <p:sldLayoutId id="2147485982" r:id="rId2"/>
    <p:sldLayoutId id="2147485983" r:id="rId3"/>
    <p:sldLayoutId id="2147485984" r:id="rId4"/>
    <p:sldLayoutId id="2147485985" r:id="rId5"/>
    <p:sldLayoutId id="2147485986" r:id="rId6"/>
    <p:sldLayoutId id="2147485987" r:id="rId7"/>
    <p:sldLayoutId id="2147485988" r:id="rId8"/>
    <p:sldLayoutId id="2147485989" r:id="rId9"/>
  </p:sldLayoutIdLst>
  <p:transition/>
  <p:timing>
    <p:tnLst>
      <p:par>
        <p:cTn id="1" dur="indefinite" restart="never" nodeType="tmRoot"/>
      </p:par>
    </p:tnLst>
  </p:timing>
  <p:hf hdr="0" ftr="0" dt="0"/>
  <p:txStyles>
    <p:titleStyle>
      <a:lvl1pPr algn="l" rtl="0" eaLnBrk="1" fontAlgn="base" hangingPunct="1">
        <a:spcBef>
          <a:spcPct val="0"/>
        </a:spcBef>
        <a:spcAft>
          <a:spcPct val="0"/>
        </a:spcAft>
        <a:defRPr sz="4200" b="1">
          <a:solidFill>
            <a:schemeClr val="tx2"/>
          </a:solidFill>
          <a:latin typeface="+mj-lt"/>
          <a:ea typeface="+mj-ea"/>
          <a:cs typeface="+mj-cs"/>
        </a:defRPr>
      </a:lvl1pPr>
      <a:lvl2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2pPr>
      <a:lvl3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3pPr>
      <a:lvl4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4pPr>
      <a:lvl5pPr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5pPr>
      <a:lvl6pPr marL="4572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6pPr>
      <a:lvl7pPr marL="9144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7pPr>
      <a:lvl8pPr marL="13716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8pPr>
      <a:lvl9pPr marL="1828800" algn="l" rtl="0" eaLnBrk="1" fontAlgn="base" hangingPunct="1">
        <a:spcBef>
          <a:spcPct val="0"/>
        </a:spcBef>
        <a:spcAft>
          <a:spcPct val="0"/>
        </a:spcAft>
        <a:defRPr sz="4200" b="1">
          <a:solidFill>
            <a:schemeClr val="tx2"/>
          </a:solidFill>
          <a:latin typeface="Calibri" pitchFamily="34" charset="0"/>
          <a:ea typeface="ＭＳ Ｐゴシック" pitchFamily="34" charset="-128"/>
        </a:defRPr>
      </a:lvl9pPr>
    </p:titleStyle>
    <p:bodyStyle>
      <a:lvl1pPr marL="342900" indent="-342900" algn="l" rtl="0" eaLnBrk="1" fontAlgn="base" hangingPunct="1">
        <a:spcBef>
          <a:spcPct val="20000"/>
        </a:spcBef>
        <a:spcAft>
          <a:spcPct val="0"/>
        </a:spcAft>
        <a:buClr>
          <a:schemeClr val="folHlink"/>
        </a:buClr>
        <a:buSzPct val="90000"/>
        <a:buFont typeface="Wingdings" panose="05000000000000000000"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SzPct val="75000"/>
        <a:buFont typeface="Wingdings" panose="05000000000000000000" pitchFamily="2" charset="2"/>
        <a:buChar char="n"/>
        <a:defRPr sz="2800">
          <a:solidFill>
            <a:schemeClr val="tx1"/>
          </a:solidFill>
          <a:latin typeface="+mn-lt"/>
          <a:ea typeface="+mn-ea"/>
        </a:defRPr>
      </a:lvl2pPr>
      <a:lvl3pPr marL="1143000" indent="-228600" algn="l" rtl="0" eaLnBrk="1" fontAlgn="base" hangingPunct="1">
        <a:spcBef>
          <a:spcPct val="20000"/>
        </a:spcBef>
        <a:spcAft>
          <a:spcPct val="0"/>
        </a:spcAft>
        <a:buClr>
          <a:schemeClr val="folHlink"/>
        </a:buClr>
        <a:buSzPct val="55000"/>
        <a:buFont typeface="Wingdings" panose="05000000000000000000" pitchFamily="2" charset="2"/>
        <a:buChar char="n"/>
        <a:defRPr sz="2400">
          <a:solidFill>
            <a:schemeClr val="tx1"/>
          </a:solidFill>
          <a:latin typeface="+mn-lt"/>
          <a:ea typeface="+mn-ea"/>
        </a:defRPr>
      </a:lvl3pPr>
      <a:lvl4pPr marL="16002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4pPr>
      <a:lvl5pPr marL="2057400" indent="-228600" algn="l" rtl="0" eaLnBrk="1" fontAlgn="base" hangingPunct="1">
        <a:spcBef>
          <a:spcPct val="20000"/>
        </a:spcBef>
        <a:spcAft>
          <a:spcPct val="0"/>
        </a:spcAft>
        <a:buClr>
          <a:schemeClr val="accent1"/>
        </a:buClr>
        <a:buFont typeface="Wingdings" panose="05000000000000000000" pitchFamily="2" charset="2"/>
        <a:buChar char="§"/>
        <a:defRPr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Intake/Interview Form, </a:t>
            </a:r>
            <a:r>
              <a:rPr lang="en-US" dirty="0"/>
              <a:t/>
            </a:r>
            <a:br>
              <a:rPr lang="en-US" dirty="0"/>
            </a:br>
            <a:r>
              <a:rPr lang="en-US" dirty="0" smtClean="0"/>
              <a:t>Screening &amp; Interviewing Taxpayer</a:t>
            </a:r>
            <a:endParaRPr lang="en-US" dirty="0"/>
          </a:p>
        </p:txBody>
      </p:sp>
      <p:sp>
        <p:nvSpPr>
          <p:cNvPr id="4" name="Subtitle 3"/>
          <p:cNvSpPr>
            <a:spLocks noGrp="1"/>
          </p:cNvSpPr>
          <p:nvPr>
            <p:ph type="subTitle" idx="1"/>
          </p:nvPr>
        </p:nvSpPr>
        <p:spPr/>
        <p:txBody>
          <a:bodyPr/>
          <a:lstStyle/>
          <a:p>
            <a:r>
              <a:rPr lang="en-US" dirty="0" smtClean="0"/>
              <a:t>Form 13614-C Intake/Interview Form</a:t>
            </a:r>
          </a:p>
        </p:txBody>
      </p:sp>
      <p:sp>
        <p:nvSpPr>
          <p:cNvPr id="5" name="TextBox 4"/>
          <p:cNvSpPr txBox="1"/>
          <p:nvPr/>
        </p:nvSpPr>
        <p:spPr>
          <a:xfrm>
            <a:off x="990600" y="6019800"/>
            <a:ext cx="7233712" cy="369332"/>
          </a:xfrm>
          <a:prstGeom prst="rect">
            <a:avLst/>
          </a:prstGeom>
          <a:noFill/>
        </p:spPr>
        <p:txBody>
          <a:bodyPr wrap="none" rtlCol="0">
            <a:spAutoFit/>
          </a:bodyPr>
          <a:lstStyle/>
          <a:p>
            <a:r>
              <a:rPr lang="en-US" dirty="0" smtClean="0"/>
              <a:t>Adapted from NTTC TY2013 – Module 02 Screening and Interviewing</a:t>
            </a:r>
            <a:endParaRPr lang="en-US" dirty="0"/>
          </a:p>
        </p:txBody>
      </p:sp>
      <p:sp>
        <p:nvSpPr>
          <p:cNvPr id="3" name="Date Placeholder 2"/>
          <p:cNvSpPr>
            <a:spLocks noGrp="1"/>
          </p:cNvSpPr>
          <p:nvPr>
            <p:ph type="dt" sz="half" idx="10"/>
          </p:nvPr>
        </p:nvSpPr>
        <p:spPr/>
        <p:txBody>
          <a:bodyPr/>
          <a:lstStyle/>
          <a:p>
            <a:r>
              <a:rPr lang="en-US" smtClean="0"/>
              <a:t>11-04-2015</a:t>
            </a:r>
            <a:endParaRPr lang="en-US" dirty="0"/>
          </a:p>
        </p:txBody>
      </p:sp>
      <p:sp>
        <p:nvSpPr>
          <p:cNvPr id="6" name="Footer Placeholder 5"/>
          <p:cNvSpPr>
            <a:spLocks noGrp="1"/>
          </p:cNvSpPr>
          <p:nvPr>
            <p:ph type="ftr" sz="quarter" idx="3"/>
          </p:nvPr>
        </p:nvSpPr>
        <p:spPr/>
        <p:txBody>
          <a:bodyPr/>
          <a:lstStyle/>
          <a:p>
            <a:r>
              <a:rPr lang="en-US" smtClean="0"/>
              <a:t>NJ TAX TY2014 v1</a:t>
            </a:r>
            <a:endParaRPr lang="en-US" dirty="0"/>
          </a:p>
        </p:txBody>
      </p:sp>
      <p:sp>
        <p:nvSpPr>
          <p:cNvPr id="7" name="Slide Number Placeholder 6"/>
          <p:cNvSpPr>
            <a:spLocks noGrp="1"/>
          </p:cNvSpPr>
          <p:nvPr>
            <p:ph type="sldNum" sz="quarter" idx="12"/>
          </p:nvPr>
        </p:nvSpPr>
        <p:spPr/>
        <p:txBody>
          <a:bodyPr/>
          <a:lstStyle/>
          <a:p>
            <a:fld id="{251E97C6-B5EA-4059-8D5E-F0990EFE7977}" type="slidenum">
              <a:rPr lang="en-US" smtClean="0"/>
              <a:pPr/>
              <a:t>1</a:t>
            </a:fld>
            <a:endParaRPr lang="en-US"/>
          </a:p>
        </p:txBody>
      </p:sp>
    </p:spTree>
    <p:extLst>
      <p:ext uri="{BB962C8B-B14F-4D97-AF65-F5344CB8AC3E}">
        <p14:creationId xmlns:p14="http://schemas.microsoft.com/office/powerpoint/2010/main" val="113363038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Intake/Interview Sheet Page 2 </a:t>
            </a:r>
            <a:br>
              <a:rPr lang="en-US" dirty="0" smtClean="0"/>
            </a:br>
            <a:r>
              <a:rPr lang="en-US" dirty="0" smtClean="0"/>
              <a:t>Expenses – Part IV</a:t>
            </a:r>
            <a:endParaRPr lang="en-US" dirty="0"/>
          </a:p>
        </p:txBody>
      </p:sp>
      <p:sp>
        <p:nvSpPr>
          <p:cNvPr id="6" name="Slide Number Placeholder 5"/>
          <p:cNvSpPr>
            <a:spLocks noGrp="1"/>
          </p:cNvSpPr>
          <p:nvPr>
            <p:ph type="sldNum" sz="quarter" idx="11"/>
          </p:nvPr>
        </p:nvSpPr>
        <p:spPr>
          <a:xfrm>
            <a:off x="6553200" y="6356350"/>
            <a:ext cx="2133600" cy="365125"/>
          </a:xfrm>
          <a:prstGeom prst="rect">
            <a:avLst/>
          </a:prstGeom>
        </p:spPr>
        <p:txBody>
          <a:bodyPr/>
          <a:lstStyle/>
          <a:p>
            <a:fld id="{189ED1FC-257D-4421-9076-5D154B5CC5DC}" type="slidenum">
              <a:rPr lang="en-US" smtClean="0"/>
              <a:pPr/>
              <a:t>10</a:t>
            </a:fld>
            <a:endParaRPr lang="en-US"/>
          </a:p>
        </p:txBody>
      </p:sp>
      <p:pic>
        <p:nvPicPr>
          <p:cNvPr id="4" name="Content Placeholder 3"/>
          <p:cNvPicPr>
            <a:picLocks noGrp="1" noChangeAspect="1"/>
          </p:cNvPicPr>
          <p:nvPr>
            <p:ph idx="1"/>
          </p:nvPr>
        </p:nvPicPr>
        <p:blipFill>
          <a:blip r:embed="rId3" cstate="print"/>
          <a:stretch>
            <a:fillRect/>
          </a:stretch>
        </p:blipFill>
        <p:spPr>
          <a:xfrm>
            <a:off x="609600" y="1600200"/>
            <a:ext cx="8077200" cy="4343400"/>
          </a:xfrm>
          <a:prstGeom prst="rect">
            <a:avLst/>
          </a:prstGeom>
        </p:spPr>
      </p:pic>
      <p:sp>
        <p:nvSpPr>
          <p:cNvPr id="3" name="Date Placeholder 2"/>
          <p:cNvSpPr>
            <a:spLocks noGrp="1"/>
          </p:cNvSpPr>
          <p:nvPr>
            <p:ph type="dt" sz="half" idx="10"/>
          </p:nvPr>
        </p:nvSpPr>
        <p:spPr/>
        <p:txBody>
          <a:bodyPr/>
          <a:lstStyle/>
          <a:p>
            <a:pPr>
              <a:defRPr/>
            </a:pPr>
            <a:r>
              <a:rPr lang="en-US" smtClean="0"/>
              <a:t>11-04-2015</a:t>
            </a:r>
            <a:endParaRPr lang="en-US"/>
          </a:p>
        </p:txBody>
      </p:sp>
      <p:sp>
        <p:nvSpPr>
          <p:cNvPr id="5" name="Footer Placeholder 4"/>
          <p:cNvSpPr>
            <a:spLocks noGrp="1"/>
          </p:cNvSpPr>
          <p:nvPr>
            <p:ph type="ftr" sz="quarter" idx="3"/>
          </p:nvPr>
        </p:nvSpPr>
        <p:spPr/>
        <p:txBody>
          <a:bodyPr/>
          <a:lstStyle/>
          <a:p>
            <a:r>
              <a:rPr lang="en-US" smtClean="0"/>
              <a:t>NJ TAX TY2014 v1</a:t>
            </a:r>
            <a:endParaRPr lang="en-US"/>
          </a:p>
        </p:txBody>
      </p:sp>
    </p:spTree>
    <p:extLst>
      <p:ext uri="{BB962C8B-B14F-4D97-AF65-F5344CB8AC3E}">
        <p14:creationId xmlns:p14="http://schemas.microsoft.com/office/powerpoint/2010/main" val="157387401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Intake/Interview Sheet Page 2 </a:t>
            </a:r>
            <a:br>
              <a:rPr lang="en-US" dirty="0" smtClean="0"/>
            </a:br>
            <a:r>
              <a:rPr lang="en-US" dirty="0" smtClean="0"/>
              <a:t>Life Events – Part V</a:t>
            </a:r>
            <a:endParaRPr lang="en-US" dirty="0"/>
          </a:p>
        </p:txBody>
      </p:sp>
      <p:sp>
        <p:nvSpPr>
          <p:cNvPr id="6" name="Slide Number Placeholder 5"/>
          <p:cNvSpPr>
            <a:spLocks noGrp="1"/>
          </p:cNvSpPr>
          <p:nvPr>
            <p:ph type="sldNum" sz="quarter" idx="11"/>
          </p:nvPr>
        </p:nvSpPr>
        <p:spPr>
          <a:xfrm>
            <a:off x="6553200" y="6356350"/>
            <a:ext cx="2133600" cy="365125"/>
          </a:xfrm>
          <a:prstGeom prst="rect">
            <a:avLst/>
          </a:prstGeom>
        </p:spPr>
        <p:txBody>
          <a:bodyPr/>
          <a:lstStyle/>
          <a:p>
            <a:fld id="{189ED1FC-257D-4421-9076-5D154B5CC5DC}" type="slidenum">
              <a:rPr lang="en-US" smtClean="0"/>
              <a:pPr/>
              <a:t>11</a:t>
            </a:fld>
            <a:endParaRPr lang="en-US"/>
          </a:p>
        </p:txBody>
      </p:sp>
      <p:pic>
        <p:nvPicPr>
          <p:cNvPr id="4" name="Content Placeholder 3"/>
          <p:cNvPicPr>
            <a:picLocks noGrp="1" noChangeAspect="1"/>
          </p:cNvPicPr>
          <p:nvPr>
            <p:ph idx="1"/>
          </p:nvPr>
        </p:nvPicPr>
        <p:blipFill>
          <a:blip r:embed="rId3" cstate="print"/>
          <a:srcRect b="3333"/>
          <a:stretch>
            <a:fillRect/>
          </a:stretch>
        </p:blipFill>
        <p:spPr>
          <a:xfrm>
            <a:off x="609600" y="1600200"/>
            <a:ext cx="8077200" cy="4419600"/>
          </a:xfrm>
          <a:prstGeom prst="rect">
            <a:avLst/>
          </a:prstGeom>
        </p:spPr>
      </p:pic>
      <p:sp>
        <p:nvSpPr>
          <p:cNvPr id="3" name="Date Placeholder 2"/>
          <p:cNvSpPr>
            <a:spLocks noGrp="1"/>
          </p:cNvSpPr>
          <p:nvPr>
            <p:ph type="dt" sz="half" idx="10"/>
          </p:nvPr>
        </p:nvSpPr>
        <p:spPr/>
        <p:txBody>
          <a:bodyPr/>
          <a:lstStyle/>
          <a:p>
            <a:pPr>
              <a:defRPr/>
            </a:pPr>
            <a:r>
              <a:rPr lang="en-US" smtClean="0"/>
              <a:t>11-04-2015</a:t>
            </a:r>
            <a:endParaRPr lang="en-US"/>
          </a:p>
        </p:txBody>
      </p:sp>
      <p:sp>
        <p:nvSpPr>
          <p:cNvPr id="5" name="Footer Placeholder 4"/>
          <p:cNvSpPr>
            <a:spLocks noGrp="1"/>
          </p:cNvSpPr>
          <p:nvPr>
            <p:ph type="ftr" sz="quarter" idx="3"/>
          </p:nvPr>
        </p:nvSpPr>
        <p:spPr/>
        <p:txBody>
          <a:bodyPr/>
          <a:lstStyle/>
          <a:p>
            <a:r>
              <a:rPr lang="en-US" smtClean="0"/>
              <a:t>NJ TAX TY2014 v1</a:t>
            </a:r>
            <a:endParaRPr lang="en-US"/>
          </a:p>
        </p:txBody>
      </p:sp>
    </p:spTree>
    <p:extLst>
      <p:ext uri="{BB962C8B-B14F-4D97-AF65-F5344CB8AC3E}">
        <p14:creationId xmlns:p14="http://schemas.microsoft.com/office/powerpoint/2010/main" val="154792202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Intake/Interview Sheet Page 3 – Health Care Coverage - Part VI</a:t>
            </a:r>
            <a:endParaRPr lang="en-US" dirty="0"/>
          </a:p>
        </p:txBody>
      </p:sp>
      <p:pic>
        <p:nvPicPr>
          <p:cNvPr id="5" name="Content Placeholder 4"/>
          <p:cNvPicPr>
            <a:picLocks noGrp="1" noChangeAspect="1"/>
          </p:cNvPicPr>
          <p:nvPr>
            <p:ph idx="1"/>
          </p:nvPr>
        </p:nvPicPr>
        <p:blipFill>
          <a:blip r:embed="rId3" cstate="print"/>
          <a:stretch>
            <a:fillRect/>
          </a:stretch>
        </p:blipFill>
        <p:spPr>
          <a:xfrm>
            <a:off x="609600" y="1524000"/>
            <a:ext cx="8077200" cy="4572000"/>
          </a:xfrm>
          <a:prstGeom prst="rect">
            <a:avLst/>
          </a:prstGeom>
        </p:spPr>
      </p:pic>
      <p:sp>
        <p:nvSpPr>
          <p:cNvPr id="4" name="Slide Number Placeholder 3"/>
          <p:cNvSpPr>
            <a:spLocks noGrp="1"/>
          </p:cNvSpPr>
          <p:nvPr>
            <p:ph type="sldNum" sz="quarter" idx="11"/>
          </p:nvPr>
        </p:nvSpPr>
        <p:spPr/>
        <p:txBody>
          <a:bodyPr/>
          <a:lstStyle/>
          <a:p>
            <a:pPr>
              <a:defRPr/>
            </a:pPr>
            <a:fld id="{627FCEAF-D0D5-4D38-A667-05E01D81FA01}" type="slidenum">
              <a:rPr lang="en-US" altLang="en-US" smtClean="0"/>
              <a:pPr>
                <a:defRPr/>
              </a:pPr>
              <a:t>12</a:t>
            </a:fld>
            <a:endParaRPr lang="en-US" altLang="en-US"/>
          </a:p>
        </p:txBody>
      </p:sp>
      <p:sp>
        <p:nvSpPr>
          <p:cNvPr id="3" name="Date Placeholder 2"/>
          <p:cNvSpPr>
            <a:spLocks noGrp="1"/>
          </p:cNvSpPr>
          <p:nvPr>
            <p:ph type="dt" sz="half" idx="10"/>
          </p:nvPr>
        </p:nvSpPr>
        <p:spPr/>
        <p:txBody>
          <a:bodyPr/>
          <a:lstStyle/>
          <a:p>
            <a:pPr>
              <a:defRPr/>
            </a:pPr>
            <a:r>
              <a:rPr lang="en-US" smtClean="0"/>
              <a:t>11-04-2015</a:t>
            </a:r>
            <a:endParaRPr lang="en-US"/>
          </a:p>
        </p:txBody>
      </p:sp>
      <p:sp>
        <p:nvSpPr>
          <p:cNvPr id="6" name="Footer Placeholder 5"/>
          <p:cNvSpPr>
            <a:spLocks noGrp="1"/>
          </p:cNvSpPr>
          <p:nvPr>
            <p:ph type="ftr" sz="quarter" idx="3"/>
          </p:nvPr>
        </p:nvSpPr>
        <p:spPr/>
        <p:txBody>
          <a:bodyPr/>
          <a:lstStyle/>
          <a:p>
            <a:r>
              <a:rPr lang="en-US" smtClean="0"/>
              <a:t>NJ TAX TY2014 v1</a:t>
            </a:r>
            <a:endParaRPr lang="en-US"/>
          </a:p>
        </p:txBody>
      </p:sp>
    </p:spTree>
    <p:extLst>
      <p:ext uri="{BB962C8B-B14F-4D97-AF65-F5344CB8AC3E}">
        <p14:creationId xmlns:p14="http://schemas.microsoft.com/office/powerpoint/2010/main" val="388166845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400" dirty="0" smtClean="0"/>
              <a:t>Intake/Interview Sheet Page 3 – Additional Information &amp; Questions – Part VII</a:t>
            </a:r>
            <a:endParaRPr lang="en-US" sz="3400" dirty="0"/>
          </a:p>
        </p:txBody>
      </p:sp>
      <p:pic>
        <p:nvPicPr>
          <p:cNvPr id="5" name="Content Placeholder 4"/>
          <p:cNvPicPr>
            <a:picLocks noGrp="1" noChangeAspect="1"/>
          </p:cNvPicPr>
          <p:nvPr>
            <p:ph idx="1"/>
          </p:nvPr>
        </p:nvPicPr>
        <p:blipFill>
          <a:blip r:embed="rId3" cstate="print"/>
          <a:stretch>
            <a:fillRect/>
          </a:stretch>
        </p:blipFill>
        <p:spPr>
          <a:xfrm>
            <a:off x="609600" y="1524000"/>
            <a:ext cx="8077200" cy="4495800"/>
          </a:xfrm>
          <a:prstGeom prst="rect">
            <a:avLst/>
          </a:prstGeom>
        </p:spPr>
      </p:pic>
      <p:sp>
        <p:nvSpPr>
          <p:cNvPr id="4" name="Slide Number Placeholder 3"/>
          <p:cNvSpPr>
            <a:spLocks noGrp="1"/>
          </p:cNvSpPr>
          <p:nvPr>
            <p:ph type="sldNum" sz="quarter" idx="11"/>
          </p:nvPr>
        </p:nvSpPr>
        <p:spPr/>
        <p:txBody>
          <a:bodyPr/>
          <a:lstStyle/>
          <a:p>
            <a:pPr>
              <a:defRPr/>
            </a:pPr>
            <a:fld id="{627FCEAF-D0D5-4D38-A667-05E01D81FA01}" type="slidenum">
              <a:rPr lang="en-US" altLang="en-US" smtClean="0"/>
              <a:pPr>
                <a:defRPr/>
              </a:pPr>
              <a:t>13</a:t>
            </a:fld>
            <a:endParaRPr lang="en-US" altLang="en-US"/>
          </a:p>
        </p:txBody>
      </p:sp>
      <p:sp>
        <p:nvSpPr>
          <p:cNvPr id="3" name="Date Placeholder 2"/>
          <p:cNvSpPr>
            <a:spLocks noGrp="1"/>
          </p:cNvSpPr>
          <p:nvPr>
            <p:ph type="dt" sz="half" idx="10"/>
          </p:nvPr>
        </p:nvSpPr>
        <p:spPr/>
        <p:txBody>
          <a:bodyPr/>
          <a:lstStyle/>
          <a:p>
            <a:pPr>
              <a:defRPr/>
            </a:pPr>
            <a:r>
              <a:rPr lang="en-US" smtClean="0"/>
              <a:t>11-04-2015</a:t>
            </a:r>
            <a:endParaRPr lang="en-US"/>
          </a:p>
        </p:txBody>
      </p:sp>
      <p:sp>
        <p:nvSpPr>
          <p:cNvPr id="6" name="Footer Placeholder 5"/>
          <p:cNvSpPr>
            <a:spLocks noGrp="1"/>
          </p:cNvSpPr>
          <p:nvPr>
            <p:ph type="ftr" sz="quarter" idx="3"/>
          </p:nvPr>
        </p:nvSpPr>
        <p:spPr/>
        <p:txBody>
          <a:bodyPr/>
          <a:lstStyle/>
          <a:p>
            <a:r>
              <a:rPr lang="en-US" smtClean="0"/>
              <a:t>NJ TAX TY2014 v1</a:t>
            </a:r>
            <a:endParaRPr lang="en-US"/>
          </a:p>
        </p:txBody>
      </p:sp>
    </p:spTree>
    <p:extLst>
      <p:ext uri="{BB962C8B-B14F-4D97-AF65-F5344CB8AC3E}">
        <p14:creationId xmlns:p14="http://schemas.microsoft.com/office/powerpoint/2010/main" val="98275824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Intake/Interview Sheet Page 4</a:t>
            </a:r>
            <a:endParaRPr lang="en-US" dirty="0"/>
          </a:p>
        </p:txBody>
      </p:sp>
      <p:sp>
        <p:nvSpPr>
          <p:cNvPr id="3" name="Slide Number Placeholder 2"/>
          <p:cNvSpPr>
            <a:spLocks noGrp="1"/>
          </p:cNvSpPr>
          <p:nvPr>
            <p:ph type="sldNum" sz="quarter" idx="11"/>
          </p:nvPr>
        </p:nvSpPr>
        <p:spPr/>
        <p:txBody>
          <a:bodyPr/>
          <a:lstStyle/>
          <a:p>
            <a:pPr>
              <a:defRPr/>
            </a:pPr>
            <a:fld id="{55728B97-D0F9-43B3-BCA0-A49776DBC85D}" type="slidenum">
              <a:rPr lang="en-US" altLang="en-US" smtClean="0"/>
              <a:pPr>
                <a:defRPr/>
              </a:pPr>
              <a:t>14</a:t>
            </a:fld>
            <a:endParaRPr lang="en-US" altLang="en-US"/>
          </a:p>
        </p:txBody>
      </p:sp>
      <p:pic>
        <p:nvPicPr>
          <p:cNvPr id="5" name="Picture 4"/>
          <p:cNvPicPr>
            <a:picLocks noChangeAspect="1"/>
          </p:cNvPicPr>
          <p:nvPr/>
        </p:nvPicPr>
        <p:blipFill>
          <a:blip r:embed="rId3" cstate="print"/>
          <a:stretch>
            <a:fillRect/>
          </a:stretch>
        </p:blipFill>
        <p:spPr>
          <a:xfrm>
            <a:off x="762000" y="1524001"/>
            <a:ext cx="6838950" cy="4952999"/>
          </a:xfrm>
          <a:prstGeom prst="rect">
            <a:avLst/>
          </a:prstGeom>
        </p:spPr>
      </p:pic>
      <p:sp>
        <p:nvSpPr>
          <p:cNvPr id="4" name="Date Placeholder 3"/>
          <p:cNvSpPr>
            <a:spLocks noGrp="1"/>
          </p:cNvSpPr>
          <p:nvPr>
            <p:ph type="dt" sz="half" idx="10"/>
          </p:nvPr>
        </p:nvSpPr>
        <p:spPr/>
        <p:txBody>
          <a:bodyPr/>
          <a:lstStyle/>
          <a:p>
            <a:pPr>
              <a:defRPr/>
            </a:pPr>
            <a:r>
              <a:rPr lang="en-US" smtClean="0"/>
              <a:t>11-04-2015</a:t>
            </a:r>
            <a:endParaRPr lang="en-US"/>
          </a:p>
        </p:txBody>
      </p:sp>
      <p:sp>
        <p:nvSpPr>
          <p:cNvPr id="6" name="Footer Placeholder 5"/>
          <p:cNvSpPr>
            <a:spLocks noGrp="1"/>
          </p:cNvSpPr>
          <p:nvPr>
            <p:ph type="ftr" sz="quarter" idx="3"/>
          </p:nvPr>
        </p:nvSpPr>
        <p:spPr/>
        <p:txBody>
          <a:bodyPr/>
          <a:lstStyle/>
          <a:p>
            <a:r>
              <a:rPr lang="en-US" smtClean="0"/>
              <a:t>NJ TAX TY2014 v1</a:t>
            </a:r>
            <a:endParaRPr lang="en-US"/>
          </a:p>
        </p:txBody>
      </p:sp>
    </p:spTree>
    <p:extLst>
      <p:ext uri="{BB962C8B-B14F-4D97-AF65-F5344CB8AC3E}">
        <p14:creationId xmlns:p14="http://schemas.microsoft.com/office/powerpoint/2010/main" val="3889371454"/>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fontScale="90000"/>
          </a:bodyPr>
          <a:lstStyle/>
          <a:p>
            <a:r>
              <a:rPr lang="en-US" dirty="0" smtClean="0"/>
              <a:t>Counselor Confirms Information in Intake/Interview Sheet</a:t>
            </a:r>
          </a:p>
        </p:txBody>
      </p:sp>
      <p:sp>
        <p:nvSpPr>
          <p:cNvPr id="8195" name="Content Placeholder 2"/>
          <p:cNvSpPr>
            <a:spLocks noGrp="1"/>
          </p:cNvSpPr>
          <p:nvPr>
            <p:ph idx="1"/>
          </p:nvPr>
        </p:nvSpPr>
        <p:spPr/>
        <p:txBody>
          <a:bodyPr>
            <a:normAutofit fontScale="70000" lnSpcReduction="20000"/>
          </a:bodyPr>
          <a:lstStyle/>
          <a:p>
            <a:pPr marL="342900" lvl="1" indent="-342900">
              <a:buClr>
                <a:schemeClr val="folHlink"/>
              </a:buClr>
              <a:buSzPct val="90000"/>
            </a:pPr>
            <a:r>
              <a:rPr lang="en-US" altLang="en-US" sz="3600" dirty="0" smtClean="0"/>
              <a:t>Counselor must interview </a:t>
            </a:r>
            <a:r>
              <a:rPr lang="en-US" altLang="en-US" sz="3600" dirty="0"/>
              <a:t>&amp; probe with questions where </a:t>
            </a:r>
            <a:r>
              <a:rPr lang="en-US" altLang="en-US" sz="3600" dirty="0" smtClean="0"/>
              <a:t>necessary</a:t>
            </a:r>
          </a:p>
          <a:p>
            <a:pPr lvl="1"/>
            <a:r>
              <a:rPr lang="en-US" sz="3700" dirty="0"/>
              <a:t>Verify taxpayer </a:t>
            </a:r>
            <a:r>
              <a:rPr lang="en-US" sz="3700" dirty="0" smtClean="0"/>
              <a:t>identity</a:t>
            </a:r>
            <a:endParaRPr lang="en-US" altLang="en-US" sz="3700" dirty="0" smtClean="0"/>
          </a:p>
          <a:p>
            <a:pPr lvl="1"/>
            <a:r>
              <a:rPr lang="en-US" altLang="en-US" sz="3700" dirty="0" smtClean="0"/>
              <a:t>Review all information and checked answers; </a:t>
            </a:r>
            <a:r>
              <a:rPr lang="en-US" altLang="en-US" sz="3700" dirty="0"/>
              <a:t>Answer all “gray” sections of </a:t>
            </a:r>
            <a:r>
              <a:rPr lang="en-US" altLang="en-US" sz="3700" dirty="0" smtClean="0"/>
              <a:t>Form, </a:t>
            </a:r>
            <a:r>
              <a:rPr lang="en-US" altLang="en-US" sz="3700" dirty="0"/>
              <a:t>Update answers checked “unsure” with Yes/No </a:t>
            </a:r>
          </a:p>
          <a:p>
            <a:pPr lvl="1"/>
            <a:r>
              <a:rPr lang="en-US" altLang="en-US" sz="3700" dirty="0" smtClean="0"/>
              <a:t>Correct Intake/Interview sheet answers,  if needed</a:t>
            </a:r>
          </a:p>
          <a:p>
            <a:pPr lvl="1"/>
            <a:r>
              <a:rPr lang="en-US" altLang="en-US" sz="3700" dirty="0" smtClean="0"/>
              <a:t>Cross </a:t>
            </a:r>
            <a:r>
              <a:rPr lang="en-US" altLang="en-US" sz="3700" dirty="0"/>
              <a:t>reference “Yes” checked </a:t>
            </a:r>
            <a:r>
              <a:rPr lang="en-US" altLang="en-US" sz="3700" dirty="0" smtClean="0"/>
              <a:t>boxes </a:t>
            </a:r>
            <a:r>
              <a:rPr lang="en-US" altLang="en-US" sz="3700" dirty="0"/>
              <a:t>to tax </a:t>
            </a:r>
            <a:r>
              <a:rPr lang="en-US" altLang="en-US" sz="3700" dirty="0" smtClean="0"/>
              <a:t>documents</a:t>
            </a:r>
          </a:p>
          <a:p>
            <a:pPr lvl="1"/>
            <a:r>
              <a:rPr lang="en-US" altLang="en-US" sz="3700" dirty="0"/>
              <a:t>Confirm return is in </a:t>
            </a:r>
            <a:r>
              <a:rPr lang="en-US" altLang="en-US" sz="3700" dirty="0" smtClean="0"/>
              <a:t>scope</a:t>
            </a:r>
          </a:p>
          <a:p>
            <a:pPr marL="342900" lvl="1" indent="-342900">
              <a:buClr>
                <a:schemeClr val="folHlink"/>
              </a:buClr>
              <a:buSzPct val="90000"/>
            </a:pPr>
            <a:r>
              <a:rPr lang="en-US" sz="3600" dirty="0" smtClean="0"/>
              <a:t>Form 13614-C </a:t>
            </a:r>
            <a:r>
              <a:rPr lang="en-US" altLang="en-US" sz="3600" dirty="0" smtClean="0"/>
              <a:t>becomes the basis for the tax return</a:t>
            </a:r>
          </a:p>
          <a:p>
            <a:pPr marL="342900" lvl="1" indent="-342900">
              <a:buClr>
                <a:schemeClr val="folHlink"/>
              </a:buClr>
              <a:buSzPct val="90000"/>
            </a:pPr>
            <a:r>
              <a:rPr lang="en-US" altLang="en-US" sz="3600" dirty="0" smtClean="0"/>
              <a:t>Continue </a:t>
            </a:r>
            <a:r>
              <a:rPr lang="en-US" altLang="en-US" sz="3600" dirty="0"/>
              <a:t>to reference Form 13614 while completing the </a:t>
            </a:r>
            <a:r>
              <a:rPr lang="en-US" altLang="en-US" sz="3600" dirty="0" smtClean="0"/>
              <a:t>return </a:t>
            </a:r>
            <a:endParaRPr lang="en-US" altLang="en-US" sz="3600" dirty="0"/>
          </a:p>
          <a:p>
            <a:endParaRPr lang="en-US" altLang="en-US" dirty="0" smtClean="0"/>
          </a:p>
        </p:txBody>
      </p:sp>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15</a:t>
            </a:fld>
            <a:endParaRPr lang="en-US"/>
          </a:p>
        </p:txBody>
      </p:sp>
    </p:spTree>
    <p:extLst>
      <p:ext uri="{BB962C8B-B14F-4D97-AF65-F5344CB8AC3E}">
        <p14:creationId xmlns:p14="http://schemas.microsoft.com/office/powerpoint/2010/main" val="3288869685"/>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1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9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19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19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5800" y="277813"/>
            <a:ext cx="8001000" cy="1143000"/>
          </a:xfrm>
        </p:spPr>
        <p:txBody>
          <a:bodyPr/>
          <a:lstStyle/>
          <a:p>
            <a:r>
              <a:rPr lang="en-US" altLang="en-US" dirty="0" smtClean="0"/>
              <a:t>Effective Interviewing</a:t>
            </a:r>
          </a:p>
        </p:txBody>
      </p:sp>
      <p:sp>
        <p:nvSpPr>
          <p:cNvPr id="14339" name="Rectangle 3"/>
          <p:cNvSpPr>
            <a:spLocks noGrp="1" noChangeArrowheads="1"/>
          </p:cNvSpPr>
          <p:nvPr>
            <p:ph idx="1"/>
          </p:nvPr>
        </p:nvSpPr>
        <p:spPr>
          <a:xfrm>
            <a:off x="685800" y="1600200"/>
            <a:ext cx="8001000" cy="4724400"/>
          </a:xfrm>
        </p:spPr>
        <p:txBody>
          <a:bodyPr>
            <a:noAutofit/>
          </a:bodyPr>
          <a:lstStyle/>
          <a:p>
            <a:r>
              <a:rPr lang="en-US" altLang="en-US" sz="2700" dirty="0" smtClean="0"/>
              <a:t>Speak clearly, simply, and loud enough</a:t>
            </a:r>
          </a:p>
          <a:p>
            <a:r>
              <a:rPr lang="en-US" altLang="en-US" sz="2700" dirty="0" smtClean="0"/>
              <a:t>Reassure the taxpayer (“I understand”)</a:t>
            </a:r>
          </a:p>
          <a:p>
            <a:r>
              <a:rPr lang="en-US" altLang="en-US" sz="2700" dirty="0" smtClean="0"/>
              <a:t>Ask effective questions, i.e. - probing and open-ended</a:t>
            </a:r>
          </a:p>
          <a:p>
            <a:r>
              <a:rPr lang="en-US" altLang="en-US" sz="2700" dirty="0" smtClean="0"/>
              <a:t>Use active listening skills</a:t>
            </a:r>
          </a:p>
          <a:p>
            <a:r>
              <a:rPr lang="en-US" altLang="en-US" sz="2700" dirty="0" smtClean="0"/>
              <a:t>Allow the taxpayer time to respond</a:t>
            </a:r>
          </a:p>
          <a:p>
            <a:r>
              <a:rPr lang="en-US" altLang="en-US" sz="2700" dirty="0"/>
              <a:t>Let them explain in their own words</a:t>
            </a:r>
          </a:p>
          <a:p>
            <a:r>
              <a:rPr lang="en-US" altLang="en-US" sz="2700" dirty="0"/>
              <a:t>Paraphrase to show understanding</a:t>
            </a:r>
          </a:p>
          <a:p>
            <a:r>
              <a:rPr lang="en-US" altLang="en-US" sz="2700" dirty="0"/>
              <a:t>Don’t be afraid to say, “I don’t know – let me check”</a:t>
            </a:r>
          </a:p>
          <a:p>
            <a:r>
              <a:rPr lang="en-US" altLang="en-US" sz="2700" dirty="0"/>
              <a:t>Involve the </a:t>
            </a:r>
            <a:r>
              <a:rPr lang="en-US" altLang="en-US" sz="2700" dirty="0" smtClean="0"/>
              <a:t>taxpayer</a:t>
            </a:r>
            <a:endParaRPr lang="en-US" altLang="en-US" sz="2700" dirty="0"/>
          </a:p>
        </p:txBody>
      </p:sp>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16</a:t>
            </a:fld>
            <a:endParaRPr lang="en-US"/>
          </a:p>
        </p:txBody>
      </p:sp>
    </p:spTree>
    <p:extLst>
      <p:ext uri="{BB962C8B-B14F-4D97-AF65-F5344CB8AC3E}">
        <p14:creationId xmlns:p14="http://schemas.microsoft.com/office/powerpoint/2010/main" val="284693979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277813"/>
            <a:ext cx="8001000" cy="1143000"/>
          </a:xfrm>
        </p:spPr>
        <p:txBody>
          <a:bodyPr/>
          <a:lstStyle/>
          <a:p>
            <a:r>
              <a:rPr lang="en-US" smtClean="0"/>
              <a:t>Probing Interview Techniques</a:t>
            </a:r>
          </a:p>
        </p:txBody>
      </p:sp>
      <p:sp>
        <p:nvSpPr>
          <p:cNvPr id="26627" name="Rectangle 3"/>
          <p:cNvSpPr>
            <a:spLocks noGrp="1" noChangeArrowheads="1"/>
          </p:cNvSpPr>
          <p:nvPr>
            <p:ph idx="1"/>
          </p:nvPr>
        </p:nvSpPr>
        <p:spPr>
          <a:xfrm>
            <a:off x="685800" y="1600200"/>
            <a:ext cx="8001000" cy="4724400"/>
          </a:xfrm>
        </p:spPr>
        <p:txBody>
          <a:bodyPr>
            <a:normAutofit fontScale="92500" lnSpcReduction="20000"/>
          </a:bodyPr>
          <a:lstStyle/>
          <a:p>
            <a:r>
              <a:rPr lang="en-US" altLang="en-US" dirty="0" smtClean="0"/>
              <a:t>Engage taxpayers in a conversation to clarify their answers and identify other tax issues that may affect tax return</a:t>
            </a:r>
          </a:p>
          <a:p>
            <a:r>
              <a:rPr lang="en-US" altLang="en-US" dirty="0" smtClean="0"/>
              <a:t>Verify any issue that is not clear, ask more questions until you are satisfied you have all the facts.  Verify </a:t>
            </a:r>
            <a:r>
              <a:rPr lang="en-US" altLang="en-US" dirty="0"/>
              <a:t>and clarify information which appears to have changed from last year’s tax return</a:t>
            </a:r>
          </a:p>
          <a:p>
            <a:r>
              <a:rPr lang="en-US" altLang="en-US" dirty="0"/>
              <a:t>Verify that taxpayer has all needed documents </a:t>
            </a:r>
          </a:p>
          <a:p>
            <a:r>
              <a:rPr lang="en-US" altLang="en-US" dirty="0"/>
              <a:t>Verify accuracy of documents and receipts</a:t>
            </a:r>
          </a:p>
          <a:p>
            <a:r>
              <a:rPr lang="en-US" altLang="en-US" dirty="0"/>
              <a:t>Use due diligence</a:t>
            </a:r>
          </a:p>
          <a:p>
            <a:endParaRPr lang="en-US" altLang="en-US" dirty="0" smtClean="0"/>
          </a:p>
        </p:txBody>
      </p:sp>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17</a:t>
            </a:fld>
            <a:endParaRPr lang="en-US"/>
          </a:p>
        </p:txBody>
      </p:sp>
    </p:spTree>
    <p:extLst>
      <p:ext uri="{BB962C8B-B14F-4D97-AF65-F5344CB8AC3E}">
        <p14:creationId xmlns:p14="http://schemas.microsoft.com/office/powerpoint/2010/main" val="845928"/>
      </p:ext>
    </p:extLst>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Verify Taxpayer Identity</a:t>
            </a:r>
            <a:endParaRPr lang="en-US" dirty="0"/>
          </a:p>
        </p:txBody>
      </p:sp>
      <p:sp>
        <p:nvSpPr>
          <p:cNvPr id="21507" name="Content Placeholder 2"/>
          <p:cNvSpPr>
            <a:spLocks noGrp="1"/>
          </p:cNvSpPr>
          <p:nvPr>
            <p:ph idx="1"/>
          </p:nvPr>
        </p:nvSpPr>
        <p:spPr/>
        <p:txBody>
          <a:bodyPr/>
          <a:lstStyle/>
          <a:p>
            <a:r>
              <a:rPr lang="en-US" altLang="en-US" dirty="0" smtClean="0"/>
              <a:t>Confirm identity of taxpayer and spouse with photo ID</a:t>
            </a:r>
          </a:p>
          <a:p>
            <a:pPr lvl="1"/>
            <a:r>
              <a:rPr lang="en-US" altLang="en-US" dirty="0" smtClean="0"/>
              <a:t>Site Coordinator approval required for exemptions; should be very rare</a:t>
            </a:r>
          </a:p>
          <a:p>
            <a:pPr lvl="1"/>
            <a:r>
              <a:rPr lang="en-US" altLang="en-US" dirty="0" smtClean="0"/>
              <a:t>Personal verification of ID by counselor</a:t>
            </a:r>
          </a:p>
          <a:p>
            <a:r>
              <a:rPr lang="en-US" altLang="en-US" dirty="0" smtClean="0"/>
              <a:t>Confirm Social Security or other taxpayer identification numbers for all other individuals on tax return</a:t>
            </a:r>
          </a:p>
        </p:txBody>
      </p:sp>
      <p:sp>
        <p:nvSpPr>
          <p:cNvPr id="3" name="Date Placeholder 2"/>
          <p:cNvSpPr>
            <a:spLocks noGrp="1"/>
          </p:cNvSpPr>
          <p:nvPr>
            <p:ph type="dt" sz="half" idx="10"/>
          </p:nvPr>
        </p:nvSpPr>
        <p:spPr/>
        <p:txBody>
          <a:bodyPr/>
          <a:lstStyle/>
          <a:p>
            <a:r>
              <a:rPr lang="en-US" smtClean="0"/>
              <a:t>11-04-2015</a:t>
            </a:r>
            <a:endParaRPr lang="en-US" dirty="0"/>
          </a:p>
        </p:txBody>
      </p:sp>
      <p:sp>
        <p:nvSpPr>
          <p:cNvPr id="4" name="Footer Placeholder 3"/>
          <p:cNvSpPr>
            <a:spLocks noGrp="1"/>
          </p:cNvSpPr>
          <p:nvPr>
            <p:ph type="ftr" sz="quarter" idx="3"/>
          </p:nvPr>
        </p:nvSpPr>
        <p:spPr/>
        <p:txBody>
          <a:bodyPr/>
          <a:lstStyle/>
          <a:p>
            <a:r>
              <a:rPr lang="en-US" smtClean="0"/>
              <a:t>NJ TAX TY2014 v1</a:t>
            </a:r>
            <a:endParaRPr lang="en-US" dirty="0"/>
          </a:p>
        </p:txBody>
      </p:sp>
      <p:sp>
        <p:nvSpPr>
          <p:cNvPr id="5" name="Slide Number Placeholder 4"/>
          <p:cNvSpPr>
            <a:spLocks noGrp="1"/>
          </p:cNvSpPr>
          <p:nvPr>
            <p:ph type="sldNum" sz="quarter" idx="11"/>
          </p:nvPr>
        </p:nvSpPr>
        <p:spPr/>
        <p:txBody>
          <a:bodyPr/>
          <a:lstStyle/>
          <a:p>
            <a:fld id="{251E97C6-B5EA-4059-8D5E-F0990EFE7977}" type="slidenum">
              <a:rPr lang="en-US" smtClean="0"/>
              <a:pPr/>
              <a:t>18</a:t>
            </a:fld>
            <a:endParaRPr lang="en-US"/>
          </a:p>
        </p:txBody>
      </p:sp>
    </p:spTree>
    <p:extLst>
      <p:ext uri="{BB962C8B-B14F-4D97-AF65-F5344CB8AC3E}">
        <p14:creationId xmlns:p14="http://schemas.microsoft.com/office/powerpoint/2010/main" val="1357825997"/>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5800" y="277813"/>
            <a:ext cx="8001000" cy="1143000"/>
          </a:xfrm>
        </p:spPr>
        <p:txBody>
          <a:bodyPr/>
          <a:lstStyle/>
          <a:p>
            <a:r>
              <a:rPr lang="en-US" smtClean="0"/>
              <a:t>Taxpayer Identification Number</a:t>
            </a:r>
            <a:endParaRPr lang="en-US" dirty="0"/>
          </a:p>
        </p:txBody>
      </p:sp>
      <p:sp>
        <p:nvSpPr>
          <p:cNvPr id="7" name="Content Placeholder 6"/>
          <p:cNvSpPr>
            <a:spLocks noGrp="1"/>
          </p:cNvSpPr>
          <p:nvPr>
            <p:ph idx="1"/>
          </p:nvPr>
        </p:nvSpPr>
        <p:spPr/>
        <p:txBody>
          <a:bodyPr>
            <a:normAutofit lnSpcReduction="10000"/>
          </a:bodyPr>
          <a:lstStyle/>
          <a:p>
            <a:r>
              <a:rPr lang="en-US" dirty="0" smtClean="0"/>
              <a:t>Best – Social Security card or </a:t>
            </a:r>
            <a:r>
              <a:rPr lang="en-US" altLang="en-US" dirty="0" smtClean="0"/>
              <a:t>ITIN (Individual Taxpayer Identification Number) letter</a:t>
            </a:r>
            <a:endParaRPr lang="en-US" dirty="0" smtClean="0"/>
          </a:p>
          <a:p>
            <a:r>
              <a:rPr lang="en-US" dirty="0" smtClean="0"/>
              <a:t>Alternatives </a:t>
            </a:r>
          </a:p>
          <a:p>
            <a:pPr lvl="1"/>
            <a:r>
              <a:rPr lang="en-US" dirty="0" smtClean="0"/>
              <a:t>Other documents issued by Social Security Administration such as Form SSA-1099, </a:t>
            </a:r>
            <a:r>
              <a:rPr lang="en-US" altLang="en-US" dirty="0" smtClean="0"/>
              <a:t>Social Security Administration letter, Medicare card with suffix A   </a:t>
            </a:r>
            <a:r>
              <a:rPr lang="en-US" altLang="en-US" b="1" dirty="0" smtClean="0"/>
              <a:t>OR</a:t>
            </a:r>
            <a:endParaRPr lang="en-US" b="1" dirty="0" smtClean="0"/>
          </a:p>
          <a:p>
            <a:pPr lvl="1"/>
            <a:r>
              <a:rPr lang="en-US" dirty="0" smtClean="0"/>
              <a:t>All documents with matching name and Social Security numbers plus </a:t>
            </a:r>
            <a:r>
              <a:rPr lang="en-US" dirty="0" err="1" smtClean="0"/>
              <a:t>TaxWise</a:t>
            </a:r>
            <a:r>
              <a:rPr lang="en-US" dirty="0" smtClean="0"/>
              <a:t> carry-forward of last year’s return all match </a:t>
            </a:r>
          </a:p>
        </p:txBody>
      </p:sp>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19</a:t>
            </a:fld>
            <a:endParaRPr lang="en-US"/>
          </a:p>
        </p:txBody>
      </p:sp>
    </p:spTree>
    <p:extLst>
      <p:ext uri="{BB962C8B-B14F-4D97-AF65-F5344CB8AC3E}">
        <p14:creationId xmlns:p14="http://schemas.microsoft.com/office/powerpoint/2010/main" val="828715741"/>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7813"/>
            <a:ext cx="8001000" cy="1143000"/>
          </a:xfrm>
        </p:spPr>
        <p:txBody>
          <a:bodyPr/>
          <a:lstStyle/>
          <a:p>
            <a:r>
              <a:rPr lang="en-US" smtClean="0"/>
              <a:t>Objectives</a:t>
            </a:r>
            <a:endParaRPr lang="en-US" dirty="0"/>
          </a:p>
        </p:txBody>
      </p:sp>
      <p:sp>
        <p:nvSpPr>
          <p:cNvPr id="8195" name="Content Placeholder 2"/>
          <p:cNvSpPr>
            <a:spLocks noGrp="1"/>
          </p:cNvSpPr>
          <p:nvPr>
            <p:ph idx="1"/>
          </p:nvPr>
        </p:nvSpPr>
        <p:spPr>
          <a:xfrm>
            <a:off x="685800" y="1600200"/>
            <a:ext cx="8001000" cy="4724400"/>
          </a:xfrm>
        </p:spPr>
        <p:txBody>
          <a:bodyPr/>
          <a:lstStyle/>
          <a:p>
            <a:r>
              <a:rPr lang="en-US" altLang="en-US" dirty="0" smtClean="0"/>
              <a:t>Understanding how </a:t>
            </a:r>
            <a:r>
              <a:rPr lang="en-US" altLang="en-US" dirty="0" err="1" smtClean="0"/>
              <a:t>IntakeInterview</a:t>
            </a:r>
            <a:r>
              <a:rPr lang="en-US" altLang="en-US" dirty="0" smtClean="0"/>
              <a:t> Sheet (Form 13614-C) should be completed</a:t>
            </a:r>
          </a:p>
          <a:p>
            <a:r>
              <a:rPr lang="en-US" altLang="en-US" dirty="0" smtClean="0"/>
              <a:t>Conducting an effective screening &amp; interview with taxpayer to confirm and correct information on Intake Sheet</a:t>
            </a:r>
          </a:p>
          <a:p>
            <a:r>
              <a:rPr lang="en-US" altLang="en-US" dirty="0" smtClean="0"/>
              <a:t>Using various communication techniques to probe and secure information to prepare a complete and accurate return</a:t>
            </a:r>
          </a:p>
        </p:txBody>
      </p:sp>
      <p:sp>
        <p:nvSpPr>
          <p:cNvPr id="3" name="Date Placeholder 2"/>
          <p:cNvSpPr>
            <a:spLocks noGrp="1"/>
          </p:cNvSpPr>
          <p:nvPr>
            <p:ph type="dt" sz="half" idx="10"/>
          </p:nvPr>
        </p:nvSpPr>
        <p:spPr/>
        <p:txBody>
          <a:bodyPr/>
          <a:lstStyle/>
          <a:p>
            <a:r>
              <a:rPr lang="en-US" smtClean="0"/>
              <a:t>11-04-2015</a:t>
            </a:r>
            <a:endParaRPr lang="en-US" dirty="0"/>
          </a:p>
        </p:txBody>
      </p:sp>
      <p:sp>
        <p:nvSpPr>
          <p:cNvPr id="4" name="Footer Placeholder 3"/>
          <p:cNvSpPr>
            <a:spLocks noGrp="1"/>
          </p:cNvSpPr>
          <p:nvPr>
            <p:ph type="ftr" sz="quarter" idx="3"/>
          </p:nvPr>
        </p:nvSpPr>
        <p:spPr/>
        <p:txBody>
          <a:bodyPr/>
          <a:lstStyle/>
          <a:p>
            <a:r>
              <a:rPr lang="en-US" smtClean="0"/>
              <a:t>NJ TAX TY2014 v1</a:t>
            </a:r>
            <a:endParaRPr lang="en-US" dirty="0"/>
          </a:p>
        </p:txBody>
      </p:sp>
      <p:sp>
        <p:nvSpPr>
          <p:cNvPr id="5" name="Slide Number Placeholder 4"/>
          <p:cNvSpPr>
            <a:spLocks noGrp="1"/>
          </p:cNvSpPr>
          <p:nvPr>
            <p:ph type="sldNum" sz="quarter" idx="11"/>
          </p:nvPr>
        </p:nvSpPr>
        <p:spPr/>
        <p:txBody>
          <a:bodyPr/>
          <a:lstStyle/>
          <a:p>
            <a:fld id="{251E97C6-B5EA-4059-8D5E-F0990EFE7977}" type="slidenum">
              <a:rPr lang="en-US" smtClean="0"/>
              <a:pPr/>
              <a:t>2</a:t>
            </a:fld>
            <a:endParaRPr lang="en-US"/>
          </a:p>
        </p:txBody>
      </p:sp>
    </p:spTree>
    <p:extLst>
      <p:ext uri="{BB962C8B-B14F-4D97-AF65-F5344CB8AC3E}">
        <p14:creationId xmlns:p14="http://schemas.microsoft.com/office/powerpoint/2010/main" val="163896097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This Tax Return In Scope?</a:t>
            </a:r>
            <a:endParaRPr lang="en-US" dirty="0"/>
          </a:p>
        </p:txBody>
      </p:sp>
      <p:sp>
        <p:nvSpPr>
          <p:cNvPr id="21507" name="Content Placeholder 2"/>
          <p:cNvSpPr>
            <a:spLocks noGrp="1"/>
          </p:cNvSpPr>
          <p:nvPr>
            <p:ph idx="1"/>
          </p:nvPr>
        </p:nvSpPr>
        <p:spPr>
          <a:xfrm>
            <a:off x="685800" y="1600200"/>
            <a:ext cx="8001000" cy="4724400"/>
          </a:xfrm>
        </p:spPr>
        <p:txBody>
          <a:bodyPr>
            <a:normAutofit fontScale="92500" lnSpcReduction="10000"/>
          </a:bodyPr>
          <a:lstStyle/>
          <a:p>
            <a:r>
              <a:rPr lang="en-US" altLang="en-US" dirty="0" smtClean="0"/>
              <a:t>Be aware of allowable scope for the tax program:</a:t>
            </a:r>
          </a:p>
          <a:p>
            <a:pPr lvl="1"/>
            <a:r>
              <a:rPr lang="en-US" altLang="en-US" dirty="0" smtClean="0"/>
              <a:t>AARP </a:t>
            </a:r>
            <a:r>
              <a:rPr lang="en-US" altLang="en-US" dirty="0" err="1" smtClean="0"/>
              <a:t>TaxAide</a:t>
            </a:r>
            <a:r>
              <a:rPr lang="en-US" altLang="en-US" dirty="0" smtClean="0"/>
              <a:t> Scope “What’s In, What’s Out” document  (link on TaxPrep4Free.org)</a:t>
            </a:r>
          </a:p>
          <a:p>
            <a:pPr lvl="1"/>
            <a:r>
              <a:rPr lang="en-US" altLang="en-US" dirty="0" smtClean="0"/>
              <a:t>NJ “Can/Cannot Do” Lists (link on TaxPrep4Free.org)</a:t>
            </a:r>
          </a:p>
          <a:p>
            <a:r>
              <a:rPr lang="en-US" altLang="en-US" dirty="0" smtClean="0"/>
              <a:t>Review the following for Out-of-Scope items:</a:t>
            </a:r>
          </a:p>
          <a:p>
            <a:pPr lvl="1"/>
            <a:r>
              <a:rPr lang="en-US" altLang="en-US" dirty="0" smtClean="0"/>
              <a:t>Intake/Interview &amp; Quality Review Sheet </a:t>
            </a:r>
          </a:p>
          <a:p>
            <a:pPr lvl="1"/>
            <a:r>
              <a:rPr lang="en-US" altLang="en-US" dirty="0" smtClean="0"/>
              <a:t>Tax documents</a:t>
            </a:r>
          </a:p>
          <a:p>
            <a:pPr lvl="1"/>
            <a:r>
              <a:rPr lang="en-US" altLang="en-US" dirty="0"/>
              <a:t>P</a:t>
            </a:r>
            <a:r>
              <a:rPr lang="en-US" altLang="en-US" dirty="0" smtClean="0"/>
              <a:t>rior year return</a:t>
            </a:r>
          </a:p>
          <a:p>
            <a:r>
              <a:rPr lang="en-US" altLang="en-US" dirty="0"/>
              <a:t>Interview and probe client for clarification</a:t>
            </a:r>
          </a:p>
          <a:p>
            <a:pPr marL="0" indent="0">
              <a:buNone/>
            </a:pPr>
            <a:endParaRPr lang="en-US" altLang="en-US" dirty="0" smtClean="0"/>
          </a:p>
        </p:txBody>
      </p:sp>
      <p:sp>
        <p:nvSpPr>
          <p:cNvPr id="3" name="Date Placeholder 2"/>
          <p:cNvSpPr>
            <a:spLocks noGrp="1"/>
          </p:cNvSpPr>
          <p:nvPr>
            <p:ph type="dt" sz="half" idx="10"/>
          </p:nvPr>
        </p:nvSpPr>
        <p:spPr/>
        <p:txBody>
          <a:bodyPr/>
          <a:lstStyle/>
          <a:p>
            <a:r>
              <a:rPr lang="en-US" smtClean="0"/>
              <a:t>11-04-2015</a:t>
            </a:r>
            <a:endParaRPr lang="en-US" dirty="0"/>
          </a:p>
        </p:txBody>
      </p:sp>
      <p:sp>
        <p:nvSpPr>
          <p:cNvPr id="4" name="Footer Placeholder 3"/>
          <p:cNvSpPr>
            <a:spLocks noGrp="1"/>
          </p:cNvSpPr>
          <p:nvPr>
            <p:ph type="ftr" sz="quarter" idx="3"/>
          </p:nvPr>
        </p:nvSpPr>
        <p:spPr/>
        <p:txBody>
          <a:bodyPr/>
          <a:lstStyle/>
          <a:p>
            <a:r>
              <a:rPr lang="en-US" smtClean="0"/>
              <a:t>NJ TAX TY2014 v1</a:t>
            </a:r>
            <a:endParaRPr lang="en-US" dirty="0"/>
          </a:p>
        </p:txBody>
      </p:sp>
      <p:sp>
        <p:nvSpPr>
          <p:cNvPr id="5" name="Slide Number Placeholder 4"/>
          <p:cNvSpPr>
            <a:spLocks noGrp="1"/>
          </p:cNvSpPr>
          <p:nvPr>
            <p:ph type="sldNum" sz="quarter" idx="11"/>
          </p:nvPr>
        </p:nvSpPr>
        <p:spPr/>
        <p:txBody>
          <a:bodyPr/>
          <a:lstStyle/>
          <a:p>
            <a:fld id="{251E97C6-B5EA-4059-8D5E-F0990EFE7977}" type="slidenum">
              <a:rPr lang="en-US" smtClean="0"/>
              <a:pPr/>
              <a:t>20</a:t>
            </a:fld>
            <a:endParaRPr lang="en-US"/>
          </a:p>
        </p:txBody>
      </p:sp>
    </p:spTree>
    <p:extLst>
      <p:ext uri="{BB962C8B-B14F-4D97-AF65-F5344CB8AC3E}">
        <p14:creationId xmlns:p14="http://schemas.microsoft.com/office/powerpoint/2010/main" val="291903997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50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7">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50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50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507">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150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Organize &amp; Review Taxpayer Documents</a:t>
            </a:r>
            <a:endParaRPr lang="en-US" dirty="0"/>
          </a:p>
        </p:txBody>
      </p:sp>
      <p:sp>
        <p:nvSpPr>
          <p:cNvPr id="3" name="Content Placeholder 2"/>
          <p:cNvSpPr>
            <a:spLocks noGrp="1"/>
          </p:cNvSpPr>
          <p:nvPr>
            <p:ph idx="1"/>
          </p:nvPr>
        </p:nvSpPr>
        <p:spPr/>
        <p:txBody>
          <a:bodyPr>
            <a:normAutofit fontScale="92500" lnSpcReduction="20000"/>
          </a:bodyPr>
          <a:lstStyle/>
          <a:p>
            <a:r>
              <a:rPr lang="en-US" altLang="en-US" dirty="0" smtClean="0"/>
              <a:t>Sort taxpayer’s documents for sources of income and expenses</a:t>
            </a:r>
          </a:p>
          <a:p>
            <a:pPr lvl="1"/>
            <a:r>
              <a:rPr lang="en-US" altLang="en-US" dirty="0" smtClean="0"/>
              <a:t>Verify correct tax year</a:t>
            </a:r>
          </a:p>
          <a:p>
            <a:pPr lvl="1"/>
            <a:r>
              <a:rPr lang="en-US" altLang="en-US" dirty="0" smtClean="0"/>
              <a:t>Identify duplicate copies of same document</a:t>
            </a:r>
          </a:p>
          <a:p>
            <a:pPr lvl="1"/>
            <a:r>
              <a:rPr lang="en-US" altLang="en-US" dirty="0" smtClean="0"/>
              <a:t>Give back non tax-related documents</a:t>
            </a:r>
          </a:p>
          <a:p>
            <a:pPr lvl="1"/>
            <a:r>
              <a:rPr lang="en-US" altLang="en-US" dirty="0" smtClean="0"/>
              <a:t>Order tax documents in the order that they occur on the Form 1040</a:t>
            </a:r>
          </a:p>
          <a:p>
            <a:pPr lvl="1"/>
            <a:r>
              <a:rPr lang="en-US" altLang="en-US" dirty="0" smtClean="0"/>
              <a:t>Update Intake/Interview Form if applicable</a:t>
            </a:r>
          </a:p>
          <a:p>
            <a:r>
              <a:rPr lang="en-US" altLang="en-US" dirty="0" smtClean="0"/>
              <a:t>Interview and probe client for clarification</a:t>
            </a:r>
          </a:p>
          <a:p>
            <a:r>
              <a:rPr lang="en-US" dirty="0" smtClean="0"/>
              <a:t>Add notes on Intake Sheet to provide explanation for Quality Reviewer</a:t>
            </a:r>
            <a:endParaRPr lang="en-US" altLang="en-US" dirty="0" smtClean="0"/>
          </a:p>
          <a:p>
            <a:endParaRPr lang="en-US" altLang="en-US" dirty="0" smtClean="0"/>
          </a:p>
          <a:p>
            <a:endParaRPr lang="en-US" dirty="0"/>
          </a:p>
        </p:txBody>
      </p:sp>
      <p:sp>
        <p:nvSpPr>
          <p:cNvPr id="4" name="Date Placeholder 3"/>
          <p:cNvSpPr>
            <a:spLocks noGrp="1"/>
          </p:cNvSpPr>
          <p:nvPr>
            <p:ph type="dt" sz="half" idx="10"/>
          </p:nvPr>
        </p:nvSpPr>
        <p:spPr/>
        <p:txBody>
          <a:bodyPr/>
          <a:lstStyle/>
          <a:p>
            <a:r>
              <a:rPr lang="en-US" smtClean="0"/>
              <a:t>11-04-2015</a:t>
            </a:r>
            <a:endParaRPr lang="en-US" dirty="0"/>
          </a:p>
        </p:txBody>
      </p:sp>
      <p:sp>
        <p:nvSpPr>
          <p:cNvPr id="5" name="Footer Placeholder 4"/>
          <p:cNvSpPr>
            <a:spLocks noGrp="1"/>
          </p:cNvSpPr>
          <p:nvPr>
            <p:ph type="ftr" sz="quarter" idx="3"/>
          </p:nvPr>
        </p:nvSpPr>
        <p:spPr/>
        <p:txBody>
          <a:bodyPr/>
          <a:lstStyle/>
          <a:p>
            <a:r>
              <a:rPr lang="en-US" smtClean="0"/>
              <a:t>NJ TAX TY2014 v1</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21</a:t>
            </a:fld>
            <a:endParaRPr lang="en-US"/>
          </a:p>
        </p:txBody>
      </p:sp>
    </p:spTree>
    <p:extLst>
      <p:ext uri="{BB962C8B-B14F-4D97-AF65-F5344CB8AC3E}">
        <p14:creationId xmlns:p14="http://schemas.microsoft.com/office/powerpoint/2010/main" val="3760553413"/>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Review Prior Year Tax Returns</a:t>
            </a:r>
            <a:endParaRPr lang="en-US" dirty="0"/>
          </a:p>
        </p:txBody>
      </p:sp>
      <p:sp>
        <p:nvSpPr>
          <p:cNvPr id="3" name="Content Placeholder 2"/>
          <p:cNvSpPr>
            <a:spLocks noGrp="1"/>
          </p:cNvSpPr>
          <p:nvPr>
            <p:ph idx="1"/>
          </p:nvPr>
        </p:nvSpPr>
        <p:spPr/>
        <p:txBody>
          <a:bodyPr/>
          <a:lstStyle/>
          <a:p>
            <a:r>
              <a:rPr lang="en-US" altLang="en-US" dirty="0" smtClean="0"/>
              <a:t>Examine prior year return (if available)</a:t>
            </a:r>
          </a:p>
          <a:p>
            <a:pPr lvl="1"/>
            <a:r>
              <a:rPr lang="en-US" altLang="en-US" dirty="0" smtClean="0"/>
              <a:t>Compare to current year documents and ask about additions / changes / possible missing items</a:t>
            </a:r>
          </a:p>
          <a:p>
            <a:pPr lvl="1"/>
            <a:r>
              <a:rPr lang="en-US" altLang="en-US" dirty="0" smtClean="0"/>
              <a:t>Look for carryover items (e.g. capital loss, state tax payment)</a:t>
            </a:r>
          </a:p>
          <a:p>
            <a:r>
              <a:rPr lang="en-US" altLang="en-US" dirty="0" smtClean="0"/>
              <a:t>Interview and probe client for clarification</a:t>
            </a:r>
          </a:p>
          <a:p>
            <a:r>
              <a:rPr lang="en-US" dirty="0" smtClean="0"/>
              <a:t>Add notes on Intake Sheet to provide explanation for Quality Reviewer</a:t>
            </a:r>
            <a:endParaRPr lang="en-US" altLang="en-US" dirty="0" smtClean="0"/>
          </a:p>
          <a:p>
            <a:endParaRPr lang="en-US" altLang="en-US" dirty="0" smtClean="0"/>
          </a:p>
          <a:p>
            <a:endParaRPr lang="en-US" dirty="0"/>
          </a:p>
        </p:txBody>
      </p:sp>
      <p:sp>
        <p:nvSpPr>
          <p:cNvPr id="4" name="Date Placeholder 3"/>
          <p:cNvSpPr>
            <a:spLocks noGrp="1"/>
          </p:cNvSpPr>
          <p:nvPr>
            <p:ph type="dt" sz="half" idx="10"/>
          </p:nvPr>
        </p:nvSpPr>
        <p:spPr/>
        <p:txBody>
          <a:bodyPr/>
          <a:lstStyle/>
          <a:p>
            <a:r>
              <a:rPr lang="en-US" smtClean="0"/>
              <a:t>11-04-2015</a:t>
            </a:r>
            <a:endParaRPr lang="en-US" dirty="0"/>
          </a:p>
        </p:txBody>
      </p:sp>
      <p:sp>
        <p:nvSpPr>
          <p:cNvPr id="5" name="Footer Placeholder 4"/>
          <p:cNvSpPr>
            <a:spLocks noGrp="1"/>
          </p:cNvSpPr>
          <p:nvPr>
            <p:ph type="ftr" sz="quarter" idx="3"/>
          </p:nvPr>
        </p:nvSpPr>
        <p:spPr/>
        <p:txBody>
          <a:bodyPr/>
          <a:lstStyle/>
          <a:p>
            <a:r>
              <a:rPr lang="en-US" smtClean="0"/>
              <a:t>NJ TAX TY2014 v1</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22</a:t>
            </a:fld>
            <a:endParaRPr lang="en-US"/>
          </a:p>
        </p:txBody>
      </p:sp>
    </p:spTree>
    <p:extLst>
      <p:ext uri="{BB962C8B-B14F-4D97-AF65-F5344CB8AC3E}">
        <p14:creationId xmlns:p14="http://schemas.microsoft.com/office/powerpoint/2010/main" val="1475813846"/>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mtClean="0"/>
              <a:t>Due Diligence Is…</a:t>
            </a:r>
            <a:endParaRPr lang="en-US" dirty="0" smtClean="0"/>
          </a:p>
        </p:txBody>
      </p:sp>
      <p:sp>
        <p:nvSpPr>
          <p:cNvPr id="9219" name="Rectangle 3"/>
          <p:cNvSpPr>
            <a:spLocks noGrp="1" noChangeArrowheads="1"/>
          </p:cNvSpPr>
          <p:nvPr>
            <p:ph idx="1"/>
          </p:nvPr>
        </p:nvSpPr>
        <p:spPr/>
        <p:txBody>
          <a:bodyPr/>
          <a:lstStyle/>
          <a:p>
            <a:r>
              <a:rPr lang="en-US" dirty="0" smtClean="0"/>
              <a:t>Asking sufficient and thorough questions to ensure accuracy and completeness of tax return    </a:t>
            </a:r>
            <a:r>
              <a:rPr lang="en-US" b="1" dirty="0" smtClean="0"/>
              <a:t>AND</a:t>
            </a:r>
          </a:p>
          <a:p>
            <a:r>
              <a:rPr lang="en-US" dirty="0" smtClean="0"/>
              <a:t>Verifying accuracy of documents presented OR determining when to rely on, in good faith and without verification of, taxpayer’s oral/handwritten testimony   </a:t>
            </a:r>
            <a:r>
              <a:rPr lang="en-US" b="1" dirty="0" smtClean="0"/>
              <a:t>AND</a:t>
            </a:r>
            <a:endParaRPr lang="en-US" dirty="0" smtClean="0"/>
          </a:p>
          <a:p>
            <a:r>
              <a:rPr lang="en-US" dirty="0" smtClean="0"/>
              <a:t>Ensuring a second person quality review</a:t>
            </a:r>
          </a:p>
          <a:p>
            <a:pPr lvl="1"/>
            <a:endParaRPr lang="en-US" dirty="0" smtClean="0"/>
          </a:p>
          <a:p>
            <a:pPr lvl="1"/>
            <a:endParaRPr lang="en-US" dirty="0" smtClean="0"/>
          </a:p>
          <a:p>
            <a:pPr lvl="1"/>
            <a:endParaRPr lang="en-US" dirty="0" smtClean="0"/>
          </a:p>
        </p:txBody>
      </p:sp>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23</a:t>
            </a:fld>
            <a:endParaRPr lang="en-US"/>
          </a:p>
        </p:txBody>
      </p:sp>
    </p:spTree>
    <p:extLst>
      <p:ext uri="{BB962C8B-B14F-4D97-AF65-F5344CB8AC3E}">
        <p14:creationId xmlns:p14="http://schemas.microsoft.com/office/powerpoint/2010/main" val="754917298"/>
      </p:ext>
    </p:extLst>
  </p:cSld>
  <p:clrMapOvr>
    <a:masterClrMapping/>
  </p:clrMapOvr>
  <p:transition spd="slow"/>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dirty="0" smtClean="0"/>
              <a:t>Due Diligence Is…</a:t>
            </a:r>
          </a:p>
        </p:txBody>
      </p:sp>
      <p:sp>
        <p:nvSpPr>
          <p:cNvPr id="29699" name="Rectangle 3"/>
          <p:cNvSpPr>
            <a:spLocks noGrp="1" noChangeArrowheads="1"/>
          </p:cNvSpPr>
          <p:nvPr>
            <p:ph idx="1"/>
          </p:nvPr>
        </p:nvSpPr>
        <p:spPr/>
        <p:txBody>
          <a:bodyPr/>
          <a:lstStyle/>
          <a:p>
            <a:r>
              <a:rPr lang="en-US" altLang="en-US" smtClean="0"/>
              <a:t>Counselor must ask questions if information furnished appears to be incorrect, inconsistent, or incomplete </a:t>
            </a:r>
          </a:p>
          <a:p>
            <a:r>
              <a:rPr lang="en-US" altLang="en-US" smtClean="0"/>
              <a:t>Counselor may not ignore information furnished to, or actually known, by him/her</a:t>
            </a:r>
          </a:p>
          <a:p>
            <a:r>
              <a:rPr lang="en-US" altLang="en-US" smtClean="0"/>
              <a:t>Counselors must not KNOWINGLY prepare false returns!</a:t>
            </a:r>
          </a:p>
          <a:p>
            <a:pPr lvl="1"/>
            <a:endParaRPr lang="en-US" altLang="en-US" smtClean="0"/>
          </a:p>
          <a:p>
            <a:pPr lvl="1"/>
            <a:endParaRPr lang="en-US" altLang="en-US" smtClean="0"/>
          </a:p>
          <a:p>
            <a:pPr lvl="1"/>
            <a:endParaRPr lang="en-US" altLang="en-US" smtClean="0"/>
          </a:p>
          <a:p>
            <a:pPr lvl="1"/>
            <a:endParaRPr lang="en-US" altLang="en-US" smtClean="0"/>
          </a:p>
        </p:txBody>
      </p:sp>
      <p:sp>
        <p:nvSpPr>
          <p:cNvPr id="6" name="TextBox 5"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smtClean="0"/>
              <a:t>(cont’d)</a:t>
            </a:r>
            <a:endParaRPr lang="en-US" sz="1600" dirty="0"/>
          </a:p>
        </p:txBody>
      </p:sp>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24</a:t>
            </a:fld>
            <a:endParaRPr lang="en-US"/>
          </a:p>
        </p:txBody>
      </p:sp>
    </p:spTree>
    <p:extLst>
      <p:ext uri="{BB962C8B-B14F-4D97-AF65-F5344CB8AC3E}">
        <p14:creationId xmlns:p14="http://schemas.microsoft.com/office/powerpoint/2010/main" val="1453784216"/>
      </p:ext>
    </p:extLst>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Relying on Good Faith</a:t>
            </a:r>
            <a:endParaRPr lang="en-US" dirty="0"/>
          </a:p>
        </p:txBody>
      </p:sp>
      <p:sp>
        <p:nvSpPr>
          <p:cNvPr id="30723" name="Content Placeholder 2"/>
          <p:cNvSpPr>
            <a:spLocks noGrp="1"/>
          </p:cNvSpPr>
          <p:nvPr>
            <p:ph idx="1"/>
          </p:nvPr>
        </p:nvSpPr>
        <p:spPr/>
        <p:txBody>
          <a:bodyPr/>
          <a:lstStyle/>
          <a:p>
            <a:r>
              <a:rPr lang="en-US" altLang="en-US" smtClean="0"/>
              <a:t>Good Faith is relying on oral/ handwritten testimony from taxpayer that is ordinary, necessary and reasonable</a:t>
            </a:r>
          </a:p>
          <a:p>
            <a:pPr lvl="1"/>
            <a:r>
              <a:rPr lang="en-US" altLang="en-US" smtClean="0"/>
              <a:t>Taxpayer has established credibility – a returning customer who has forgotten to bring a receipt</a:t>
            </a:r>
          </a:p>
          <a:p>
            <a:pPr lvl="1"/>
            <a:r>
              <a:rPr lang="en-US" altLang="en-US" smtClean="0"/>
              <a:t>The dollar amount is insignificant</a:t>
            </a:r>
          </a:p>
        </p:txBody>
      </p:sp>
      <p:sp>
        <p:nvSpPr>
          <p:cNvPr id="3" name="Date Placeholder 2"/>
          <p:cNvSpPr>
            <a:spLocks noGrp="1"/>
          </p:cNvSpPr>
          <p:nvPr>
            <p:ph type="dt" sz="half" idx="10"/>
          </p:nvPr>
        </p:nvSpPr>
        <p:spPr/>
        <p:txBody>
          <a:bodyPr/>
          <a:lstStyle/>
          <a:p>
            <a:r>
              <a:rPr lang="en-US" smtClean="0"/>
              <a:t>11-04-2015</a:t>
            </a:r>
            <a:endParaRPr lang="en-US" dirty="0"/>
          </a:p>
        </p:txBody>
      </p:sp>
      <p:sp>
        <p:nvSpPr>
          <p:cNvPr id="4" name="Footer Placeholder 3"/>
          <p:cNvSpPr>
            <a:spLocks noGrp="1"/>
          </p:cNvSpPr>
          <p:nvPr>
            <p:ph type="ftr" sz="quarter" idx="3"/>
          </p:nvPr>
        </p:nvSpPr>
        <p:spPr/>
        <p:txBody>
          <a:bodyPr/>
          <a:lstStyle/>
          <a:p>
            <a:r>
              <a:rPr lang="en-US" smtClean="0"/>
              <a:t>NJ TAX TY2014 v1</a:t>
            </a:r>
            <a:endParaRPr lang="en-US" dirty="0"/>
          </a:p>
        </p:txBody>
      </p:sp>
      <p:sp>
        <p:nvSpPr>
          <p:cNvPr id="5" name="Slide Number Placeholder 4"/>
          <p:cNvSpPr>
            <a:spLocks noGrp="1"/>
          </p:cNvSpPr>
          <p:nvPr>
            <p:ph type="sldNum" sz="quarter" idx="11"/>
          </p:nvPr>
        </p:nvSpPr>
        <p:spPr/>
        <p:txBody>
          <a:bodyPr/>
          <a:lstStyle/>
          <a:p>
            <a:fld id="{251E97C6-B5EA-4059-8D5E-F0990EFE7977}" type="slidenum">
              <a:rPr lang="en-US" smtClean="0"/>
              <a:pPr/>
              <a:t>25</a:t>
            </a:fld>
            <a:endParaRPr lang="en-US"/>
          </a:p>
        </p:txBody>
      </p:sp>
    </p:spTree>
    <p:extLst>
      <p:ext uri="{BB962C8B-B14F-4D97-AF65-F5344CB8AC3E}">
        <p14:creationId xmlns:p14="http://schemas.microsoft.com/office/powerpoint/2010/main" val="2275346024"/>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7813"/>
            <a:ext cx="8001000" cy="1143000"/>
          </a:xfrm>
        </p:spPr>
        <p:txBody>
          <a:bodyPr>
            <a:normAutofit/>
          </a:bodyPr>
          <a:lstStyle/>
          <a:p>
            <a:r>
              <a:rPr lang="en-US" dirty="0"/>
              <a:t>Taxpayer </a:t>
            </a:r>
            <a:r>
              <a:rPr lang="en-US" dirty="0" smtClean="0"/>
              <a:t>Responsibilities</a:t>
            </a:r>
            <a:endParaRPr lang="en-US" dirty="0"/>
          </a:p>
        </p:txBody>
      </p:sp>
      <p:sp>
        <p:nvSpPr>
          <p:cNvPr id="3" name="Content Placeholder 2"/>
          <p:cNvSpPr>
            <a:spLocks noGrp="1"/>
          </p:cNvSpPr>
          <p:nvPr>
            <p:ph idx="1"/>
          </p:nvPr>
        </p:nvSpPr>
        <p:spPr>
          <a:xfrm>
            <a:off x="685800" y="1600200"/>
            <a:ext cx="8001000" cy="4724400"/>
          </a:xfrm>
        </p:spPr>
        <p:txBody>
          <a:bodyPr/>
          <a:lstStyle/>
          <a:p>
            <a:r>
              <a:rPr lang="en-US" dirty="0" smtClean="0"/>
              <a:t>Stress to taxpayer(s) that</a:t>
            </a:r>
          </a:p>
          <a:p>
            <a:pPr lvl="1"/>
            <a:r>
              <a:rPr lang="en-US" dirty="0" smtClean="0"/>
              <a:t>It’s their return and they are responsible for accuracy of all data provided </a:t>
            </a:r>
          </a:p>
          <a:p>
            <a:pPr lvl="1"/>
            <a:r>
              <a:rPr lang="en-US" dirty="0" smtClean="0"/>
              <a:t>They must have accurate and complete records if audited by IRS</a:t>
            </a:r>
          </a:p>
          <a:p>
            <a:endParaRPr lang="en-US" dirty="0"/>
          </a:p>
        </p:txBody>
      </p:sp>
      <p:sp>
        <p:nvSpPr>
          <p:cNvPr id="4" name="Date Placeholder 3"/>
          <p:cNvSpPr>
            <a:spLocks noGrp="1"/>
          </p:cNvSpPr>
          <p:nvPr>
            <p:ph type="dt" sz="half" idx="10"/>
          </p:nvPr>
        </p:nvSpPr>
        <p:spPr/>
        <p:txBody>
          <a:bodyPr/>
          <a:lstStyle/>
          <a:p>
            <a:r>
              <a:rPr lang="en-US" smtClean="0"/>
              <a:t>11-04-2015</a:t>
            </a:r>
            <a:endParaRPr lang="en-US" dirty="0"/>
          </a:p>
        </p:txBody>
      </p:sp>
      <p:sp>
        <p:nvSpPr>
          <p:cNvPr id="5" name="Footer Placeholder 4"/>
          <p:cNvSpPr>
            <a:spLocks noGrp="1"/>
          </p:cNvSpPr>
          <p:nvPr>
            <p:ph type="ftr" sz="quarter" idx="3"/>
          </p:nvPr>
        </p:nvSpPr>
        <p:spPr/>
        <p:txBody>
          <a:bodyPr/>
          <a:lstStyle/>
          <a:p>
            <a:r>
              <a:rPr lang="en-US" smtClean="0"/>
              <a:t>NJ TAX TY2014 v1</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26</a:t>
            </a:fld>
            <a:endParaRPr lang="en-US"/>
          </a:p>
        </p:txBody>
      </p:sp>
    </p:spTree>
    <p:extLst>
      <p:ext uri="{BB962C8B-B14F-4D97-AF65-F5344CB8AC3E}">
        <p14:creationId xmlns:p14="http://schemas.microsoft.com/office/powerpoint/2010/main" val="225051002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r>
              <a:rPr lang="en-US" altLang="en-US" dirty="0" smtClean="0"/>
              <a:t>After the Interview: </a:t>
            </a:r>
            <a:br>
              <a:rPr lang="en-US" altLang="en-US" dirty="0" smtClean="0"/>
            </a:br>
            <a:r>
              <a:rPr lang="en-US" altLang="en-US" dirty="0" smtClean="0"/>
              <a:t>Four Options</a:t>
            </a:r>
          </a:p>
        </p:txBody>
      </p:sp>
      <p:sp>
        <p:nvSpPr>
          <p:cNvPr id="73731" name="Rectangle 3"/>
          <p:cNvSpPr>
            <a:spLocks noGrp="1" noChangeArrowheads="1"/>
          </p:cNvSpPr>
          <p:nvPr>
            <p:ph idx="1"/>
          </p:nvPr>
        </p:nvSpPr>
        <p:spPr/>
        <p:txBody>
          <a:bodyPr>
            <a:normAutofit fontScale="92500" lnSpcReduction="20000"/>
          </a:bodyPr>
          <a:lstStyle/>
          <a:p>
            <a:r>
              <a:rPr lang="en-US" altLang="en-US" dirty="0" smtClean="0"/>
              <a:t>Begin to prepare taxpayer(s) return</a:t>
            </a:r>
          </a:p>
          <a:p>
            <a:r>
              <a:rPr lang="en-US" altLang="en-US" dirty="0" smtClean="0"/>
              <a:t>Advise taxpayer(s) to bring missing documents another day; set up another appointment</a:t>
            </a:r>
          </a:p>
          <a:p>
            <a:r>
              <a:rPr lang="en-US" altLang="en-US" dirty="0" smtClean="0"/>
              <a:t>Hand off to another counselor if not in your “comfort zone”</a:t>
            </a:r>
          </a:p>
          <a:p>
            <a:r>
              <a:rPr lang="en-US" altLang="en-US" dirty="0" smtClean="0"/>
              <a:t>Advise taxpayer that return is out of scope and why</a:t>
            </a:r>
          </a:p>
          <a:p>
            <a:pPr lvl="1"/>
            <a:r>
              <a:rPr lang="en-US" altLang="en-US" dirty="0" smtClean="0"/>
              <a:t>Discuss situation with Site Coordinator/other counselors first</a:t>
            </a:r>
          </a:p>
          <a:p>
            <a:pPr lvl="1"/>
            <a:r>
              <a:rPr lang="en-US" altLang="en-US" dirty="0" smtClean="0"/>
              <a:t>Return Intake/Interview form and all other documents to taxpayer</a:t>
            </a:r>
          </a:p>
        </p:txBody>
      </p:sp>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27</a:t>
            </a:fld>
            <a:endParaRPr lang="en-US"/>
          </a:p>
        </p:txBody>
      </p:sp>
    </p:spTree>
    <p:extLst>
      <p:ext uri="{BB962C8B-B14F-4D97-AF65-F5344CB8AC3E}">
        <p14:creationId xmlns:p14="http://schemas.microsoft.com/office/powerpoint/2010/main" val="383047868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37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37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3731">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3731">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37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r>
              <a:rPr lang="en-US" altLang="en-US" smtClean="0"/>
              <a:t>Engage the Taxpayer</a:t>
            </a:r>
            <a:endParaRPr lang="en-US" altLang="en-US" dirty="0" smtClean="0"/>
          </a:p>
        </p:txBody>
      </p:sp>
      <p:sp>
        <p:nvSpPr>
          <p:cNvPr id="4099" name="Rectangle 5"/>
          <p:cNvSpPr>
            <a:spLocks noGrp="1" noChangeArrowheads="1"/>
          </p:cNvSpPr>
          <p:nvPr>
            <p:ph idx="1"/>
          </p:nvPr>
        </p:nvSpPr>
        <p:spPr/>
        <p:txBody>
          <a:bodyPr/>
          <a:lstStyle/>
          <a:p>
            <a:r>
              <a:rPr lang="en-US" altLang="en-US" dirty="0" smtClean="0"/>
              <a:t>Put the taxpayer at ease</a:t>
            </a:r>
          </a:p>
          <a:p>
            <a:r>
              <a:rPr lang="en-US" altLang="en-US" dirty="0" smtClean="0"/>
              <a:t>Be positive and friendly – build rapport</a:t>
            </a:r>
          </a:p>
          <a:p>
            <a:pPr lvl="1"/>
            <a:r>
              <a:rPr lang="en-US" altLang="en-US" dirty="0" smtClean="0"/>
              <a:t>Introduce yourself with a smile and a handshake</a:t>
            </a:r>
          </a:p>
          <a:p>
            <a:pPr lvl="1"/>
            <a:r>
              <a:rPr lang="en-US" altLang="en-US" dirty="0" smtClean="0"/>
              <a:t>Engage in small talk</a:t>
            </a:r>
          </a:p>
          <a:p>
            <a:r>
              <a:rPr lang="en-US" altLang="en-US" dirty="0"/>
              <a:t>Explain process to taxpayer</a:t>
            </a:r>
          </a:p>
          <a:p>
            <a:pPr lvl="1"/>
            <a:r>
              <a:rPr lang="en-US" altLang="en-US" sz="3200" dirty="0"/>
              <a:t>Especially important for first-time clients</a:t>
            </a:r>
          </a:p>
          <a:p>
            <a:endParaRPr lang="en-US" altLang="en-US" dirty="0"/>
          </a:p>
          <a:p>
            <a:endParaRPr lang="en-US" altLang="en-US" dirty="0" smtClean="0"/>
          </a:p>
        </p:txBody>
      </p:sp>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3</a:t>
            </a:fld>
            <a:endParaRPr lang="en-US"/>
          </a:p>
        </p:txBody>
      </p:sp>
    </p:spTree>
    <p:extLst>
      <p:ext uri="{BB962C8B-B14F-4D97-AF65-F5344CB8AC3E}">
        <p14:creationId xmlns:p14="http://schemas.microsoft.com/office/powerpoint/2010/main" val="228398855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9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099">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fontScale="90000"/>
          </a:bodyPr>
          <a:lstStyle/>
          <a:p>
            <a:r>
              <a:rPr lang="en-US" altLang="en-US" dirty="0" smtClean="0"/>
              <a:t>Overall Process </a:t>
            </a:r>
            <a:br>
              <a:rPr lang="en-US" altLang="en-US" dirty="0" smtClean="0"/>
            </a:br>
            <a:r>
              <a:rPr lang="en-US" altLang="en-US" dirty="0" smtClean="0"/>
              <a:t>Explain What Taxpayer Should Expect</a:t>
            </a:r>
          </a:p>
        </p:txBody>
      </p:sp>
      <p:sp>
        <p:nvSpPr>
          <p:cNvPr id="3" name="Content Placeholder 2"/>
          <p:cNvSpPr>
            <a:spLocks noGrp="1"/>
          </p:cNvSpPr>
          <p:nvPr>
            <p:ph idx="1"/>
          </p:nvPr>
        </p:nvSpPr>
        <p:spPr>
          <a:xfrm>
            <a:off x="685800" y="1600200"/>
            <a:ext cx="8001000" cy="4724400"/>
          </a:xfrm>
        </p:spPr>
        <p:txBody>
          <a:bodyPr>
            <a:normAutofit fontScale="77500" lnSpcReduction="20000"/>
          </a:bodyPr>
          <a:lstStyle/>
          <a:p>
            <a:pPr marL="0" indent="0">
              <a:buNone/>
            </a:pPr>
            <a:r>
              <a:rPr lang="en-US" dirty="0" smtClean="0"/>
              <a:t>Client assignment, and appointment scheduling  processes vary across sites.</a:t>
            </a:r>
          </a:p>
          <a:p>
            <a:r>
              <a:rPr lang="en-US" dirty="0" smtClean="0"/>
              <a:t>Once the client is on site, the process will consist of:</a:t>
            </a:r>
          </a:p>
          <a:p>
            <a:pPr marL="971550" lvl="1" indent="-514350">
              <a:buFont typeface="+mj-lt"/>
              <a:buAutoNum type="arabicPeriod"/>
            </a:pPr>
            <a:r>
              <a:rPr lang="en-US" dirty="0" smtClean="0"/>
              <a:t>Client completion of the Intake/Interview Sheet </a:t>
            </a:r>
            <a:r>
              <a:rPr lang="en-US" altLang="en-US" dirty="0" smtClean="0"/>
              <a:t>(Form 13614-C Pages</a:t>
            </a:r>
            <a:r>
              <a:rPr lang="en-US" dirty="0" smtClean="0"/>
              <a:t> 1 - 3)</a:t>
            </a:r>
          </a:p>
          <a:p>
            <a:pPr marL="1371600" lvl="2" indent="-457200">
              <a:buFont typeface="+mj-lt"/>
              <a:buAutoNum type="arabicPeriod"/>
            </a:pPr>
            <a:r>
              <a:rPr lang="en-US" dirty="0" smtClean="0">
                <a:solidFill>
                  <a:srgbClr val="FF0000"/>
                </a:solidFill>
              </a:rPr>
              <a:t>Note:  Counselor identifies Out of Scope and “For Experienced Counselor” items</a:t>
            </a:r>
          </a:p>
          <a:p>
            <a:pPr marL="971550" lvl="1" indent="-514350">
              <a:buFont typeface="+mj-lt"/>
              <a:buAutoNum type="arabicPeriod"/>
            </a:pPr>
            <a:r>
              <a:rPr lang="en-US" dirty="0" smtClean="0"/>
              <a:t>Review of taxpayer’s situation; last year’s return, Intake/Interview Sheet, documents, etc.</a:t>
            </a:r>
          </a:p>
          <a:p>
            <a:pPr marL="971550" lvl="1" indent="-514350">
              <a:buFont typeface="+mj-lt"/>
              <a:buAutoNum type="arabicPeriod"/>
            </a:pPr>
            <a:r>
              <a:rPr lang="en-US" dirty="0" smtClean="0"/>
              <a:t>Electronic preparation of the return</a:t>
            </a:r>
          </a:p>
          <a:p>
            <a:pPr marL="971550" lvl="1" indent="-514350">
              <a:buFont typeface="+mj-lt"/>
              <a:buAutoNum type="arabicPeriod"/>
            </a:pPr>
            <a:r>
              <a:rPr lang="en-US" dirty="0" smtClean="0"/>
              <a:t>Review by second counselor (Quality Review)</a:t>
            </a:r>
          </a:p>
          <a:p>
            <a:pPr marL="971550" lvl="1" indent="-514350">
              <a:buFont typeface="+mj-lt"/>
              <a:buAutoNum type="arabicPeriod"/>
            </a:pPr>
            <a:r>
              <a:rPr lang="en-US" dirty="0" smtClean="0"/>
              <a:t>Printing and </a:t>
            </a:r>
            <a:r>
              <a:rPr lang="en-US" dirty="0"/>
              <a:t>r</a:t>
            </a:r>
            <a:r>
              <a:rPr lang="en-US" dirty="0" smtClean="0"/>
              <a:t>eview of tax </a:t>
            </a:r>
            <a:r>
              <a:rPr lang="en-US" dirty="0"/>
              <a:t>r</a:t>
            </a:r>
            <a:r>
              <a:rPr lang="en-US" dirty="0" smtClean="0"/>
              <a:t>eturn with client</a:t>
            </a:r>
          </a:p>
          <a:p>
            <a:pPr marL="971550" lvl="1" indent="-514350">
              <a:buFont typeface="+mj-lt"/>
              <a:buAutoNum type="arabicPeriod"/>
            </a:pPr>
            <a:r>
              <a:rPr lang="en-US" dirty="0" smtClean="0"/>
              <a:t>Wrap-up: signatures on Form 8879, papers organized, etc.</a:t>
            </a:r>
          </a:p>
          <a:p>
            <a:r>
              <a:rPr lang="en-US" dirty="0" smtClean="0"/>
              <a:t>Return will be e-filed expeditiously </a:t>
            </a:r>
          </a:p>
        </p:txBody>
      </p:sp>
      <p:sp>
        <p:nvSpPr>
          <p:cNvPr id="2" name="Date Placeholder 1"/>
          <p:cNvSpPr>
            <a:spLocks noGrp="1"/>
          </p:cNvSpPr>
          <p:nvPr>
            <p:ph type="dt" sz="half" idx="10"/>
          </p:nvPr>
        </p:nvSpPr>
        <p:spPr/>
        <p:txBody>
          <a:bodyPr/>
          <a:lstStyle/>
          <a:p>
            <a:r>
              <a:rPr lang="en-US" smtClean="0"/>
              <a:t>11-04-2015</a:t>
            </a:r>
            <a:endParaRPr lang="en-US" dirty="0"/>
          </a:p>
        </p:txBody>
      </p:sp>
      <p:sp>
        <p:nvSpPr>
          <p:cNvPr id="4" name="Footer Placeholder 3"/>
          <p:cNvSpPr>
            <a:spLocks noGrp="1"/>
          </p:cNvSpPr>
          <p:nvPr>
            <p:ph type="ftr" sz="quarter" idx="3"/>
          </p:nvPr>
        </p:nvSpPr>
        <p:spPr/>
        <p:txBody>
          <a:bodyPr/>
          <a:lstStyle/>
          <a:p>
            <a:r>
              <a:rPr lang="en-US" smtClean="0"/>
              <a:t>NJ TAX TY2014 v1</a:t>
            </a:r>
            <a:endParaRPr lang="en-US" dirty="0"/>
          </a:p>
        </p:txBody>
      </p:sp>
      <p:sp>
        <p:nvSpPr>
          <p:cNvPr id="5" name="Slide Number Placeholder 4"/>
          <p:cNvSpPr>
            <a:spLocks noGrp="1"/>
          </p:cNvSpPr>
          <p:nvPr>
            <p:ph type="sldNum" sz="quarter" idx="11"/>
          </p:nvPr>
        </p:nvSpPr>
        <p:spPr/>
        <p:txBody>
          <a:bodyPr/>
          <a:lstStyle/>
          <a:p>
            <a:fld id="{251E97C6-B5EA-4059-8D5E-F0990EFE7977}" type="slidenum">
              <a:rPr lang="en-US" smtClean="0"/>
              <a:pPr/>
              <a:t>4</a:t>
            </a:fld>
            <a:endParaRPr lang="en-US"/>
          </a:p>
        </p:txBody>
      </p:sp>
    </p:spTree>
    <p:extLst>
      <p:ext uri="{BB962C8B-B14F-4D97-AF65-F5344CB8AC3E}">
        <p14:creationId xmlns:p14="http://schemas.microsoft.com/office/powerpoint/2010/main" val="141040382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mtClean="0"/>
              <a:t>IRS Intake/Interview Form – </a:t>
            </a:r>
            <a:br>
              <a:rPr lang="en-US" smtClean="0"/>
            </a:br>
            <a:r>
              <a:rPr lang="en-US" smtClean="0"/>
              <a:t>Form 13614-C</a:t>
            </a:r>
            <a:endParaRPr lang="en-US" dirty="0"/>
          </a:p>
        </p:txBody>
      </p:sp>
      <p:sp>
        <p:nvSpPr>
          <p:cNvPr id="3" name="Content Placeholder 2"/>
          <p:cNvSpPr>
            <a:spLocks noGrp="1"/>
          </p:cNvSpPr>
          <p:nvPr>
            <p:ph idx="1"/>
          </p:nvPr>
        </p:nvSpPr>
        <p:spPr>
          <a:xfrm>
            <a:off x="609600" y="1447800"/>
            <a:ext cx="8077200" cy="4953000"/>
          </a:xfrm>
        </p:spPr>
        <p:txBody>
          <a:bodyPr>
            <a:noAutofit/>
          </a:bodyPr>
          <a:lstStyle/>
          <a:p>
            <a:pPr marL="0" indent="0">
              <a:buNone/>
            </a:pPr>
            <a:r>
              <a:rPr lang="en-US" sz="2200" b="1" u="sng" dirty="0" smtClean="0"/>
              <a:t>A Four-Page Form:</a:t>
            </a:r>
          </a:p>
          <a:p>
            <a:pPr marL="0" indent="0">
              <a:buNone/>
            </a:pPr>
            <a:r>
              <a:rPr lang="en-US" sz="2000" dirty="0" smtClean="0"/>
              <a:t>Page 1:  Part I-Personal Info </a:t>
            </a:r>
            <a:r>
              <a:rPr lang="en-US" sz="2000" dirty="0" smtClean="0">
                <a:solidFill>
                  <a:srgbClr val="FF0000"/>
                </a:solidFill>
              </a:rPr>
              <a:t>*</a:t>
            </a:r>
            <a:endParaRPr lang="en-US" sz="2000" dirty="0" smtClean="0"/>
          </a:p>
          <a:p>
            <a:pPr marL="0" indent="0">
              <a:buNone/>
            </a:pPr>
            <a:r>
              <a:rPr lang="en-US" sz="2000" dirty="0" smtClean="0"/>
              <a:t>	Part II-Marital Status &amp; Household </a:t>
            </a:r>
            <a:r>
              <a:rPr lang="en-US" sz="2000" dirty="0"/>
              <a:t>I</a:t>
            </a:r>
            <a:r>
              <a:rPr lang="en-US" sz="2000" dirty="0" smtClean="0"/>
              <a:t>nfo </a:t>
            </a:r>
            <a:r>
              <a:rPr lang="en-US" sz="2000" dirty="0" smtClean="0">
                <a:solidFill>
                  <a:srgbClr val="FF0000"/>
                </a:solidFill>
              </a:rPr>
              <a:t>*</a:t>
            </a:r>
          </a:p>
          <a:p>
            <a:pPr marL="0" indent="0">
              <a:buNone/>
            </a:pPr>
            <a:r>
              <a:rPr lang="en-US" sz="2000" dirty="0" smtClean="0"/>
              <a:t>Page 2:	Part III-Income</a:t>
            </a:r>
            <a:r>
              <a:rPr lang="en-US" sz="2000" dirty="0">
                <a:solidFill>
                  <a:srgbClr val="FF0000"/>
                </a:solidFill>
              </a:rPr>
              <a:t> *</a:t>
            </a:r>
            <a:endParaRPr lang="en-US" sz="2000" dirty="0" smtClean="0"/>
          </a:p>
          <a:p>
            <a:pPr marL="0" indent="0">
              <a:buNone/>
            </a:pPr>
            <a:r>
              <a:rPr lang="en-US" sz="2000" dirty="0" smtClean="0"/>
              <a:t>	Part IV-Expenses </a:t>
            </a:r>
            <a:r>
              <a:rPr lang="en-US" sz="2000" dirty="0" smtClean="0">
                <a:solidFill>
                  <a:srgbClr val="FF0000"/>
                </a:solidFill>
              </a:rPr>
              <a:t>*</a:t>
            </a:r>
            <a:endParaRPr lang="en-US" sz="2000" dirty="0" smtClean="0"/>
          </a:p>
          <a:p>
            <a:pPr marL="0" indent="0">
              <a:buNone/>
            </a:pPr>
            <a:r>
              <a:rPr lang="en-US" sz="2000" dirty="0" smtClean="0"/>
              <a:t>	Part V-Life Events</a:t>
            </a:r>
            <a:r>
              <a:rPr lang="en-US" sz="2000" dirty="0">
                <a:solidFill>
                  <a:srgbClr val="FF0000"/>
                </a:solidFill>
              </a:rPr>
              <a:t> *</a:t>
            </a:r>
            <a:endParaRPr lang="en-US" sz="2000" dirty="0" smtClean="0"/>
          </a:p>
          <a:p>
            <a:pPr marL="0" indent="0">
              <a:buNone/>
            </a:pPr>
            <a:r>
              <a:rPr lang="en-US" sz="2000" dirty="0" smtClean="0">
                <a:solidFill>
                  <a:srgbClr val="001132"/>
                </a:solidFill>
              </a:rPr>
              <a:t>Page 3:  Part VI-Health Care Coverage</a:t>
            </a:r>
            <a:r>
              <a:rPr lang="en-US" sz="2000" dirty="0" smtClean="0">
                <a:solidFill>
                  <a:srgbClr val="FF0000"/>
                </a:solidFill>
              </a:rPr>
              <a:t>*</a:t>
            </a:r>
          </a:p>
          <a:p>
            <a:pPr marL="0" indent="0">
              <a:buNone/>
            </a:pPr>
            <a:r>
              <a:rPr lang="en-US" sz="2000" dirty="0" smtClean="0">
                <a:solidFill>
                  <a:srgbClr val="FF0000"/>
                </a:solidFill>
              </a:rPr>
              <a:t>	</a:t>
            </a:r>
            <a:r>
              <a:rPr lang="en-US" sz="2000" dirty="0" smtClean="0">
                <a:solidFill>
                  <a:srgbClr val="001132"/>
                </a:solidFill>
              </a:rPr>
              <a:t>Part VII-Additional Information and Questions Related to 		Preparation of Return</a:t>
            </a:r>
            <a:r>
              <a:rPr lang="en-US" sz="2000" dirty="0" smtClean="0">
                <a:solidFill>
                  <a:srgbClr val="FF0000"/>
                </a:solidFill>
              </a:rPr>
              <a:t>*</a:t>
            </a:r>
          </a:p>
          <a:p>
            <a:pPr marL="0" indent="0">
              <a:buNone/>
            </a:pPr>
            <a:r>
              <a:rPr lang="en-US" sz="2000" dirty="0" smtClean="0"/>
              <a:t>Page 4:	Part VIII-Quality Reviewer Section</a:t>
            </a:r>
          </a:p>
          <a:p>
            <a:pPr marL="0" indent="0">
              <a:buNone/>
            </a:pPr>
            <a:r>
              <a:rPr lang="en-US" sz="2000" dirty="0" smtClean="0"/>
              <a:t>	Name/Initials of Preparer and Quality Reviewer (optional)</a:t>
            </a:r>
          </a:p>
          <a:p>
            <a:pPr marL="0" indent="0">
              <a:buNone/>
            </a:pPr>
            <a:r>
              <a:rPr lang="en-US" sz="2000" dirty="0" smtClean="0"/>
              <a:t>	Additional Tax Preparer Notes</a:t>
            </a:r>
          </a:p>
          <a:p>
            <a:pPr marL="0" indent="0">
              <a:buNone/>
            </a:pPr>
            <a:r>
              <a:rPr lang="en-US" sz="1800" i="1" dirty="0" smtClean="0">
                <a:solidFill>
                  <a:srgbClr val="FF0000"/>
                </a:solidFill>
              </a:rPr>
              <a:t>* To be completed by taxpayer, except for sections in gray</a:t>
            </a:r>
            <a:r>
              <a:rPr lang="en-US" sz="1800" dirty="0" smtClean="0"/>
              <a:t>	</a:t>
            </a:r>
            <a:endParaRPr lang="en-US" sz="1800" dirty="0"/>
          </a:p>
        </p:txBody>
      </p:sp>
      <p:sp>
        <p:nvSpPr>
          <p:cNvPr id="8" name="TextBox 7" descr="NJ (cont'd)" title="NJ (cont'd)"/>
          <p:cNvSpPr txBox="1"/>
          <p:nvPr/>
        </p:nvSpPr>
        <p:spPr>
          <a:xfrm>
            <a:off x="7893851" y="1082259"/>
            <a:ext cx="869149" cy="338554"/>
          </a:xfrm>
          <a:prstGeom prst="rect">
            <a:avLst/>
          </a:prstGeom>
          <a:noFill/>
        </p:spPr>
        <p:txBody>
          <a:bodyPr wrap="none" rtlCol="0">
            <a:spAutoFit/>
          </a:bodyPr>
          <a:lstStyle/>
          <a:p>
            <a:pPr algn="r"/>
            <a:r>
              <a:rPr lang="en-US" sz="1600" dirty="0" smtClean="0"/>
              <a:t>(cont’d)</a:t>
            </a:r>
            <a:endParaRPr lang="en-US" sz="1600" dirty="0"/>
          </a:p>
        </p:txBody>
      </p:sp>
      <p:sp>
        <p:nvSpPr>
          <p:cNvPr id="4" name="Date Placeholder 3"/>
          <p:cNvSpPr>
            <a:spLocks noGrp="1"/>
          </p:cNvSpPr>
          <p:nvPr>
            <p:ph type="dt" sz="half" idx="10"/>
          </p:nvPr>
        </p:nvSpPr>
        <p:spPr/>
        <p:txBody>
          <a:bodyPr/>
          <a:lstStyle/>
          <a:p>
            <a:r>
              <a:rPr lang="en-US" smtClean="0"/>
              <a:t>11-04-2015</a:t>
            </a:r>
            <a:endParaRPr lang="en-US" dirty="0"/>
          </a:p>
        </p:txBody>
      </p:sp>
      <p:sp>
        <p:nvSpPr>
          <p:cNvPr id="5" name="Footer Placeholder 4"/>
          <p:cNvSpPr>
            <a:spLocks noGrp="1"/>
          </p:cNvSpPr>
          <p:nvPr>
            <p:ph type="ftr" sz="quarter" idx="3"/>
          </p:nvPr>
        </p:nvSpPr>
        <p:spPr/>
        <p:txBody>
          <a:bodyPr/>
          <a:lstStyle/>
          <a:p>
            <a:r>
              <a:rPr lang="en-US" smtClean="0"/>
              <a:t>NJ TAX TY2014 v1</a:t>
            </a:r>
            <a:endParaRPr lang="en-US" dirty="0"/>
          </a:p>
        </p:txBody>
      </p:sp>
      <p:sp>
        <p:nvSpPr>
          <p:cNvPr id="6" name="Slide Number Placeholder 5"/>
          <p:cNvSpPr>
            <a:spLocks noGrp="1"/>
          </p:cNvSpPr>
          <p:nvPr>
            <p:ph type="sldNum" sz="quarter" idx="11"/>
          </p:nvPr>
        </p:nvSpPr>
        <p:spPr/>
        <p:txBody>
          <a:bodyPr/>
          <a:lstStyle/>
          <a:p>
            <a:fld id="{251E97C6-B5EA-4059-8D5E-F0990EFE7977}" type="slidenum">
              <a:rPr lang="en-US" smtClean="0"/>
              <a:pPr/>
              <a:t>5</a:t>
            </a:fld>
            <a:endParaRPr lang="en-US"/>
          </a:p>
        </p:txBody>
      </p:sp>
    </p:spTree>
    <p:extLst>
      <p:ext uri="{BB962C8B-B14F-4D97-AF65-F5344CB8AC3E}">
        <p14:creationId xmlns:p14="http://schemas.microsoft.com/office/powerpoint/2010/main" val="2206627156"/>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normAutofit fontScale="90000"/>
          </a:bodyPr>
          <a:lstStyle/>
          <a:p>
            <a:r>
              <a:rPr lang="en-US" dirty="0" smtClean="0"/>
              <a:t>IRS Intake/Interview Sheet – </a:t>
            </a:r>
            <a:br>
              <a:rPr lang="en-US" dirty="0" smtClean="0"/>
            </a:br>
            <a:r>
              <a:rPr lang="en-US" dirty="0" smtClean="0"/>
              <a:t>Form 13614-C</a:t>
            </a:r>
          </a:p>
        </p:txBody>
      </p:sp>
      <p:sp>
        <p:nvSpPr>
          <p:cNvPr id="8195" name="Content Placeholder 2"/>
          <p:cNvSpPr>
            <a:spLocks noGrp="1"/>
          </p:cNvSpPr>
          <p:nvPr>
            <p:ph idx="1"/>
          </p:nvPr>
        </p:nvSpPr>
        <p:spPr/>
        <p:txBody>
          <a:bodyPr>
            <a:normAutofit fontScale="92500"/>
          </a:bodyPr>
          <a:lstStyle/>
          <a:p>
            <a:r>
              <a:rPr lang="en-US" altLang="en-US" dirty="0" smtClean="0"/>
              <a:t>A completed Form 13614-C is required before starting tax return </a:t>
            </a:r>
          </a:p>
          <a:p>
            <a:pPr lvl="1"/>
            <a:r>
              <a:rPr lang="en-US" altLang="en-US" dirty="0" smtClean="0"/>
              <a:t>Contains basic taxpayer information </a:t>
            </a:r>
          </a:p>
          <a:p>
            <a:pPr lvl="1"/>
            <a:r>
              <a:rPr lang="en-US" altLang="en-US" dirty="0" smtClean="0"/>
              <a:t>Taxpayer fills out pages 1-3, but counselor may assist  (Taxpayer does not complete gray sections)</a:t>
            </a:r>
          </a:p>
          <a:p>
            <a:pPr lvl="1"/>
            <a:r>
              <a:rPr lang="en-US" altLang="en-US" dirty="0" smtClean="0"/>
              <a:t>The order of the questions mirrors Federal 1040</a:t>
            </a:r>
          </a:p>
          <a:p>
            <a:r>
              <a:rPr lang="en-US" altLang="en-US" dirty="0" smtClean="0"/>
              <a:t>Only volunteers certified as counselors can answer tax law questions</a:t>
            </a:r>
          </a:p>
          <a:p>
            <a:pPr lvl="1"/>
            <a:r>
              <a:rPr lang="en-US" altLang="en-US" dirty="0" smtClean="0"/>
              <a:t>Client Facilitators can help by ensuring Intake Sheets are complete, but cannot answer tax questions</a:t>
            </a:r>
          </a:p>
        </p:txBody>
      </p:sp>
      <p:sp>
        <p:nvSpPr>
          <p:cNvPr id="2" name="Date Placeholder 1"/>
          <p:cNvSpPr>
            <a:spLocks noGrp="1"/>
          </p:cNvSpPr>
          <p:nvPr>
            <p:ph type="dt" sz="half" idx="10"/>
          </p:nvPr>
        </p:nvSpPr>
        <p:spPr/>
        <p:txBody>
          <a:bodyPr/>
          <a:lstStyle/>
          <a:p>
            <a:r>
              <a:rPr lang="en-US" smtClean="0"/>
              <a:t>11-04-2015</a:t>
            </a:r>
            <a:endParaRPr lang="en-US" dirty="0"/>
          </a:p>
        </p:txBody>
      </p:sp>
      <p:sp>
        <p:nvSpPr>
          <p:cNvPr id="3" name="Footer Placeholder 2"/>
          <p:cNvSpPr>
            <a:spLocks noGrp="1"/>
          </p:cNvSpPr>
          <p:nvPr>
            <p:ph type="ftr" sz="quarter" idx="3"/>
          </p:nvPr>
        </p:nvSpPr>
        <p:spPr/>
        <p:txBody>
          <a:bodyPr/>
          <a:lstStyle/>
          <a:p>
            <a:r>
              <a:rPr lang="en-US" smtClean="0"/>
              <a:t>NJ TAX TY2014 v1</a:t>
            </a:r>
            <a:endParaRPr lang="en-US" dirty="0"/>
          </a:p>
        </p:txBody>
      </p:sp>
      <p:sp>
        <p:nvSpPr>
          <p:cNvPr id="4" name="Slide Number Placeholder 3"/>
          <p:cNvSpPr>
            <a:spLocks noGrp="1"/>
          </p:cNvSpPr>
          <p:nvPr>
            <p:ph type="sldNum" sz="quarter" idx="11"/>
          </p:nvPr>
        </p:nvSpPr>
        <p:spPr/>
        <p:txBody>
          <a:bodyPr/>
          <a:lstStyle/>
          <a:p>
            <a:fld id="{251E97C6-B5EA-4059-8D5E-F0990EFE7977}" type="slidenum">
              <a:rPr lang="en-US" smtClean="0"/>
              <a:pPr/>
              <a:t>6</a:t>
            </a:fld>
            <a:endParaRPr lang="en-US"/>
          </a:p>
        </p:txBody>
      </p:sp>
    </p:spTree>
    <p:extLst>
      <p:ext uri="{BB962C8B-B14F-4D97-AF65-F5344CB8AC3E}">
        <p14:creationId xmlns:p14="http://schemas.microsoft.com/office/powerpoint/2010/main" val="3348578267"/>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1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19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Intake/Interview Sheet Page 1 </a:t>
            </a:r>
            <a:br>
              <a:rPr lang="en-US" dirty="0" smtClean="0"/>
            </a:br>
            <a:r>
              <a:rPr lang="en-US" dirty="0" smtClean="0"/>
              <a:t>Personal Information Part I</a:t>
            </a:r>
            <a:endParaRPr lang="en-US" dirty="0"/>
          </a:p>
        </p:txBody>
      </p:sp>
      <p:sp>
        <p:nvSpPr>
          <p:cNvPr id="6" name="Slide Number Placeholder 5"/>
          <p:cNvSpPr>
            <a:spLocks noGrp="1"/>
          </p:cNvSpPr>
          <p:nvPr>
            <p:ph type="sldNum" sz="quarter" idx="11"/>
          </p:nvPr>
        </p:nvSpPr>
        <p:spPr>
          <a:xfrm>
            <a:off x="6553200" y="6356350"/>
            <a:ext cx="2133600" cy="365125"/>
          </a:xfrm>
          <a:prstGeom prst="rect">
            <a:avLst/>
          </a:prstGeom>
        </p:spPr>
        <p:txBody>
          <a:bodyPr/>
          <a:lstStyle/>
          <a:p>
            <a:fld id="{189ED1FC-257D-4421-9076-5D154B5CC5DC}" type="slidenum">
              <a:rPr lang="en-US" smtClean="0"/>
              <a:pPr/>
              <a:t>7</a:t>
            </a:fld>
            <a:endParaRPr lang="en-US"/>
          </a:p>
        </p:txBody>
      </p:sp>
      <p:pic>
        <p:nvPicPr>
          <p:cNvPr id="7" name="Content Placeholder 6"/>
          <p:cNvPicPr>
            <a:picLocks noGrp="1" noChangeAspect="1"/>
          </p:cNvPicPr>
          <p:nvPr>
            <p:ph idx="1"/>
          </p:nvPr>
        </p:nvPicPr>
        <p:blipFill>
          <a:blip r:embed="rId3" cstate="print"/>
          <a:stretch>
            <a:fillRect/>
          </a:stretch>
        </p:blipFill>
        <p:spPr>
          <a:xfrm>
            <a:off x="609600" y="1600200"/>
            <a:ext cx="8077200" cy="4495800"/>
          </a:xfrm>
          <a:prstGeom prst="rect">
            <a:avLst/>
          </a:prstGeom>
        </p:spPr>
      </p:pic>
      <p:sp>
        <p:nvSpPr>
          <p:cNvPr id="3" name="Date Placeholder 2"/>
          <p:cNvSpPr>
            <a:spLocks noGrp="1"/>
          </p:cNvSpPr>
          <p:nvPr>
            <p:ph type="dt" sz="half" idx="10"/>
          </p:nvPr>
        </p:nvSpPr>
        <p:spPr/>
        <p:txBody>
          <a:bodyPr/>
          <a:lstStyle/>
          <a:p>
            <a:pPr>
              <a:defRPr/>
            </a:pPr>
            <a:r>
              <a:rPr lang="en-US" smtClean="0"/>
              <a:t>11-04-2015</a:t>
            </a:r>
            <a:endParaRPr lang="en-US"/>
          </a:p>
        </p:txBody>
      </p:sp>
      <p:sp>
        <p:nvSpPr>
          <p:cNvPr id="4" name="Footer Placeholder 3"/>
          <p:cNvSpPr>
            <a:spLocks noGrp="1"/>
          </p:cNvSpPr>
          <p:nvPr>
            <p:ph type="ftr" sz="quarter" idx="3"/>
          </p:nvPr>
        </p:nvSpPr>
        <p:spPr/>
        <p:txBody>
          <a:bodyPr/>
          <a:lstStyle/>
          <a:p>
            <a:r>
              <a:rPr lang="en-US" smtClean="0"/>
              <a:t>NJ TAX TY2014 v1</a:t>
            </a:r>
            <a:endParaRPr lang="en-US"/>
          </a:p>
        </p:txBody>
      </p:sp>
    </p:spTree>
    <p:extLst>
      <p:ext uri="{BB962C8B-B14F-4D97-AF65-F5344CB8AC3E}">
        <p14:creationId xmlns:p14="http://schemas.microsoft.com/office/powerpoint/2010/main" val="164238502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Intake/Interview Sheet Page 1               </a:t>
            </a:r>
            <a:br>
              <a:rPr lang="en-US" sz="3200" dirty="0" smtClean="0"/>
            </a:br>
            <a:r>
              <a:rPr lang="en-US" sz="3200" dirty="0" smtClean="0"/>
              <a:t>Marital &amp; Household Information – Part II</a:t>
            </a:r>
            <a:endParaRPr lang="en-US" sz="3200" dirty="0"/>
          </a:p>
        </p:txBody>
      </p:sp>
      <p:sp>
        <p:nvSpPr>
          <p:cNvPr id="6" name="Slide Number Placeholder 5"/>
          <p:cNvSpPr>
            <a:spLocks noGrp="1"/>
          </p:cNvSpPr>
          <p:nvPr>
            <p:ph type="sldNum" sz="quarter" idx="11"/>
          </p:nvPr>
        </p:nvSpPr>
        <p:spPr>
          <a:xfrm>
            <a:off x="6553200" y="6356350"/>
            <a:ext cx="2133600" cy="365125"/>
          </a:xfrm>
          <a:prstGeom prst="rect">
            <a:avLst/>
          </a:prstGeom>
        </p:spPr>
        <p:txBody>
          <a:bodyPr/>
          <a:lstStyle/>
          <a:p>
            <a:fld id="{189ED1FC-257D-4421-9076-5D154B5CC5DC}" type="slidenum">
              <a:rPr lang="en-US" smtClean="0"/>
              <a:pPr/>
              <a:t>8</a:t>
            </a:fld>
            <a:endParaRPr lang="en-US"/>
          </a:p>
        </p:txBody>
      </p:sp>
      <p:pic>
        <p:nvPicPr>
          <p:cNvPr id="4" name="Content Placeholder 3"/>
          <p:cNvPicPr>
            <a:picLocks noGrp="1" noChangeAspect="1"/>
          </p:cNvPicPr>
          <p:nvPr>
            <p:ph idx="1"/>
          </p:nvPr>
        </p:nvPicPr>
        <p:blipFill>
          <a:blip r:embed="rId3" cstate="print"/>
          <a:stretch>
            <a:fillRect/>
          </a:stretch>
        </p:blipFill>
        <p:spPr>
          <a:xfrm>
            <a:off x="609600" y="1600200"/>
            <a:ext cx="8077200" cy="4572000"/>
          </a:xfrm>
          <a:prstGeom prst="rect">
            <a:avLst/>
          </a:prstGeom>
        </p:spPr>
      </p:pic>
      <p:sp>
        <p:nvSpPr>
          <p:cNvPr id="3" name="Date Placeholder 2"/>
          <p:cNvSpPr>
            <a:spLocks noGrp="1"/>
          </p:cNvSpPr>
          <p:nvPr>
            <p:ph type="dt" sz="half" idx="10"/>
          </p:nvPr>
        </p:nvSpPr>
        <p:spPr/>
        <p:txBody>
          <a:bodyPr/>
          <a:lstStyle/>
          <a:p>
            <a:pPr>
              <a:defRPr/>
            </a:pPr>
            <a:r>
              <a:rPr lang="en-US" smtClean="0"/>
              <a:t>11-04-2015</a:t>
            </a:r>
            <a:endParaRPr lang="en-US"/>
          </a:p>
        </p:txBody>
      </p:sp>
      <p:sp>
        <p:nvSpPr>
          <p:cNvPr id="5" name="Footer Placeholder 4"/>
          <p:cNvSpPr>
            <a:spLocks noGrp="1"/>
          </p:cNvSpPr>
          <p:nvPr>
            <p:ph type="ftr" sz="quarter" idx="3"/>
          </p:nvPr>
        </p:nvSpPr>
        <p:spPr/>
        <p:txBody>
          <a:bodyPr/>
          <a:lstStyle/>
          <a:p>
            <a:r>
              <a:rPr lang="en-US" smtClean="0"/>
              <a:t>NJ TAX TY2014 v1</a:t>
            </a:r>
            <a:endParaRPr lang="en-US"/>
          </a:p>
        </p:txBody>
      </p:sp>
    </p:spTree>
    <p:extLst>
      <p:ext uri="{BB962C8B-B14F-4D97-AF65-F5344CB8AC3E}">
        <p14:creationId xmlns:p14="http://schemas.microsoft.com/office/powerpoint/2010/main" val="332183643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Intake/Interview Sheet Page 2</a:t>
            </a:r>
            <a:br>
              <a:rPr lang="en-US" dirty="0" smtClean="0"/>
            </a:br>
            <a:r>
              <a:rPr lang="en-US" dirty="0" smtClean="0"/>
              <a:t>Income – Part III</a:t>
            </a:r>
            <a:endParaRPr lang="en-US" dirty="0"/>
          </a:p>
        </p:txBody>
      </p:sp>
      <p:sp>
        <p:nvSpPr>
          <p:cNvPr id="6" name="Slide Number Placeholder 5"/>
          <p:cNvSpPr>
            <a:spLocks noGrp="1"/>
          </p:cNvSpPr>
          <p:nvPr>
            <p:ph type="sldNum" sz="quarter" idx="11"/>
          </p:nvPr>
        </p:nvSpPr>
        <p:spPr>
          <a:xfrm>
            <a:off x="6553200" y="6356350"/>
            <a:ext cx="2133600" cy="365125"/>
          </a:xfrm>
          <a:prstGeom prst="rect">
            <a:avLst/>
          </a:prstGeom>
        </p:spPr>
        <p:txBody>
          <a:bodyPr/>
          <a:lstStyle/>
          <a:p>
            <a:fld id="{189ED1FC-257D-4421-9076-5D154B5CC5DC}" type="slidenum">
              <a:rPr lang="en-US" smtClean="0"/>
              <a:pPr/>
              <a:t>9</a:t>
            </a:fld>
            <a:endParaRPr lang="en-US"/>
          </a:p>
        </p:txBody>
      </p:sp>
      <p:pic>
        <p:nvPicPr>
          <p:cNvPr id="4" name="Content Placeholder 3"/>
          <p:cNvPicPr>
            <a:picLocks noGrp="1" noChangeAspect="1"/>
          </p:cNvPicPr>
          <p:nvPr>
            <p:ph idx="1"/>
          </p:nvPr>
        </p:nvPicPr>
        <p:blipFill>
          <a:blip r:embed="rId3" cstate="print"/>
          <a:stretch>
            <a:fillRect/>
          </a:stretch>
        </p:blipFill>
        <p:spPr>
          <a:xfrm>
            <a:off x="609600" y="1676400"/>
            <a:ext cx="8077200" cy="4267200"/>
          </a:xfrm>
          <a:prstGeom prst="rect">
            <a:avLst/>
          </a:prstGeom>
        </p:spPr>
      </p:pic>
      <p:sp>
        <p:nvSpPr>
          <p:cNvPr id="3" name="Date Placeholder 2"/>
          <p:cNvSpPr>
            <a:spLocks noGrp="1"/>
          </p:cNvSpPr>
          <p:nvPr>
            <p:ph type="dt" sz="half" idx="10"/>
          </p:nvPr>
        </p:nvSpPr>
        <p:spPr/>
        <p:txBody>
          <a:bodyPr/>
          <a:lstStyle/>
          <a:p>
            <a:pPr>
              <a:defRPr/>
            </a:pPr>
            <a:r>
              <a:rPr lang="en-US" smtClean="0"/>
              <a:t>11-04-2015</a:t>
            </a:r>
            <a:endParaRPr lang="en-US"/>
          </a:p>
        </p:txBody>
      </p:sp>
      <p:sp>
        <p:nvSpPr>
          <p:cNvPr id="5" name="Footer Placeholder 4"/>
          <p:cNvSpPr>
            <a:spLocks noGrp="1"/>
          </p:cNvSpPr>
          <p:nvPr>
            <p:ph type="ftr" sz="quarter" idx="3"/>
          </p:nvPr>
        </p:nvSpPr>
        <p:spPr/>
        <p:txBody>
          <a:bodyPr/>
          <a:lstStyle/>
          <a:p>
            <a:r>
              <a:rPr lang="en-US" smtClean="0"/>
              <a:t>NJ TAX TY2014 v1</a:t>
            </a:r>
            <a:endParaRPr lang="en-US"/>
          </a:p>
        </p:txBody>
      </p:sp>
    </p:spTree>
    <p:extLst>
      <p:ext uri="{BB962C8B-B14F-4D97-AF65-F5344CB8AC3E}">
        <p14:creationId xmlns:p14="http://schemas.microsoft.com/office/powerpoint/2010/main" val="9514138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NJ Template 06">
  <a:themeElements>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fontScheme name="NJ Template 06">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ea typeface="ＭＳ Ｐゴシック" pitchFamily="34" charset="-128"/>
            <a:cs typeface="Arial" charset="0"/>
          </a:defRPr>
        </a:defPPr>
      </a:lstStyle>
    </a:lnDef>
  </a:objectDefaults>
  <a:extraClrSchemeLst>
    <a:extraClrScheme>
      <a:clrScheme name="NJ Template 06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NJ Template 06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NJ Template 06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NJ Template 06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NJ Template 06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NJ Template 06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NJ Template 06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NJ Template 06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NJ Template 06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NJ Template.potx" id="{28C45570-C858-4585-804A-99F911C81C83}" vid="{ED85AEA2-13FF-4A18-B167-0F7253B865F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NJ Template</Template>
  <TotalTime>0</TotalTime>
  <Words>2105</Words>
  <Application>Microsoft Office PowerPoint</Application>
  <PresentationFormat>On-screen Show (4:3)</PresentationFormat>
  <Paragraphs>328</Paragraphs>
  <Slides>27</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ＭＳ Ｐゴシック</vt:lpstr>
      <vt:lpstr>Wingdings</vt:lpstr>
      <vt:lpstr>NJ Template 06</vt:lpstr>
      <vt:lpstr>Intake/Interview Form,  Screening &amp; Interviewing Taxpayer</vt:lpstr>
      <vt:lpstr>Objectives</vt:lpstr>
      <vt:lpstr>Engage the Taxpayer</vt:lpstr>
      <vt:lpstr>Overall Process  Explain What Taxpayer Should Expect</vt:lpstr>
      <vt:lpstr>IRS Intake/Interview Form –  Form 13614-C</vt:lpstr>
      <vt:lpstr>IRS Intake/Interview Sheet –  Form 13614-C</vt:lpstr>
      <vt:lpstr>Intake/Interview Sheet Page 1  Personal Information Part I</vt:lpstr>
      <vt:lpstr>Intake/Interview Sheet Page 1                Marital &amp; Household Information – Part II</vt:lpstr>
      <vt:lpstr>Intake/Interview Sheet Page 2 Income – Part III</vt:lpstr>
      <vt:lpstr>Intake/Interview Sheet Page 2  Expenses – Part IV</vt:lpstr>
      <vt:lpstr>Intake/Interview Sheet Page 2  Life Events – Part V</vt:lpstr>
      <vt:lpstr>Intake/Interview Sheet Page 3 – Health Care Coverage - Part VI</vt:lpstr>
      <vt:lpstr>Intake/Interview Sheet Page 3 – Additional Information &amp; Questions – Part VII</vt:lpstr>
      <vt:lpstr>Intake/Interview Sheet Page 4</vt:lpstr>
      <vt:lpstr>Counselor Confirms Information in Intake/Interview Sheet</vt:lpstr>
      <vt:lpstr>Effective Interviewing</vt:lpstr>
      <vt:lpstr>Probing Interview Techniques</vt:lpstr>
      <vt:lpstr>Verify Taxpayer Identity</vt:lpstr>
      <vt:lpstr>Taxpayer Identification Number</vt:lpstr>
      <vt:lpstr>Is This Tax Return In Scope?</vt:lpstr>
      <vt:lpstr>Organize &amp; Review Taxpayer Documents</vt:lpstr>
      <vt:lpstr>Review Prior Year Tax Returns</vt:lpstr>
      <vt:lpstr>Due Diligence Is…</vt:lpstr>
      <vt:lpstr>Due Diligence Is…</vt:lpstr>
      <vt:lpstr>Relying on Good Faith</vt:lpstr>
      <vt:lpstr>Taxpayer Responsibilities</vt:lpstr>
      <vt:lpstr>After the Interview:  Four Options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 H 509</dc:creator>
  <cp:lastModifiedBy>Al TP4F</cp:lastModifiedBy>
  <cp:revision>3</cp:revision>
  <cp:lastPrinted>2012-10-15T20:27:10Z</cp:lastPrinted>
  <dcterms:created xsi:type="dcterms:W3CDTF">2014-10-17T16:41:52Z</dcterms:created>
  <dcterms:modified xsi:type="dcterms:W3CDTF">2015-11-05T18:24:24Z</dcterms:modified>
</cp:coreProperties>
</file>